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6" r:id="rId3"/>
    <p:sldId id="257" r:id="rId4"/>
    <p:sldId id="261" r:id="rId5"/>
    <p:sldId id="259" r:id="rId6"/>
    <p:sldId id="272" r:id="rId7"/>
    <p:sldId id="260" r:id="rId8"/>
    <p:sldId id="262" r:id="rId9"/>
    <p:sldId id="269" r:id="rId10"/>
    <p:sldId id="271" r:id="rId11"/>
    <p:sldId id="263" r:id="rId12"/>
    <p:sldId id="265" r:id="rId13"/>
    <p:sldId id="268" r:id="rId14"/>
    <p:sldId id="270" r:id="rId15"/>
    <p:sldId id="273" r:id="rId16"/>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2B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5056" autoAdjust="0"/>
  </p:normalViewPr>
  <p:slideViewPr>
    <p:cSldViewPr>
      <p:cViewPr varScale="1">
        <p:scale>
          <a:sx n="113" d="100"/>
          <a:sy n="113" d="100"/>
        </p:scale>
        <p:origin x="158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B155ADF-864B-4ACF-B62B-7B8BE3D5A224}" type="datetimeFigureOut">
              <a:rPr lang="es-ES" smtClean="0"/>
              <a:t>11/03/2019</a:t>
            </a:fld>
            <a:endParaRPr lang="es-ES"/>
          </a:p>
        </p:txBody>
      </p:sp>
      <p:sp>
        <p:nvSpPr>
          <p:cNvPr id="4" name="Marcador de imagen de diapositiva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B7FC76C-EAB1-47F6-9A59-ED2D1E940EC4}" type="slidenum">
              <a:rPr lang="es-ES" smtClean="0"/>
              <a:t>‹Nº›</a:t>
            </a:fld>
            <a:endParaRPr lang="es-ES"/>
          </a:p>
        </p:txBody>
      </p:sp>
    </p:spTree>
    <p:extLst>
      <p:ext uri="{BB962C8B-B14F-4D97-AF65-F5344CB8AC3E}">
        <p14:creationId xmlns:p14="http://schemas.microsoft.com/office/powerpoint/2010/main" val="1761600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B7FC76C-EAB1-47F6-9A59-ED2D1E940EC4}" type="slidenum">
              <a:rPr lang="es-ES" smtClean="0"/>
              <a:t>11</a:t>
            </a:fld>
            <a:endParaRPr lang="es-ES"/>
          </a:p>
        </p:txBody>
      </p:sp>
    </p:spTree>
    <p:extLst>
      <p:ext uri="{BB962C8B-B14F-4D97-AF65-F5344CB8AC3E}">
        <p14:creationId xmlns:p14="http://schemas.microsoft.com/office/powerpoint/2010/main" val="3492645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8274DFF3-5E43-4A1B-8410-6FEFE328F249}" type="datetimeFigureOut">
              <a:rPr lang="es-ES" smtClean="0"/>
              <a:pPr/>
              <a:t>11/03/2019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E968D864-AD03-40B7-A38F-16A03F4E049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274DFF3-5E43-4A1B-8410-6FEFE328F249}" type="datetimeFigureOut">
              <a:rPr lang="es-ES" smtClean="0"/>
              <a:pPr/>
              <a:t>11/03/2019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968D864-AD03-40B7-A38F-16A03F4E049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274DFF3-5E43-4A1B-8410-6FEFE328F249}" type="datetimeFigureOut">
              <a:rPr lang="es-ES" smtClean="0"/>
              <a:pPr/>
              <a:t>11/03/2019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968D864-AD03-40B7-A38F-16A03F4E049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274DFF3-5E43-4A1B-8410-6FEFE328F249}" type="datetimeFigureOut">
              <a:rPr lang="es-ES" smtClean="0"/>
              <a:pPr/>
              <a:t>11/03/2019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968D864-AD03-40B7-A38F-16A03F4E049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8274DFF3-5E43-4A1B-8410-6FEFE328F249}" type="datetimeFigureOut">
              <a:rPr lang="es-ES" smtClean="0"/>
              <a:pPr/>
              <a:t>11/03/2019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968D864-AD03-40B7-A38F-16A03F4E049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8274DFF3-5E43-4A1B-8410-6FEFE328F249}" type="datetimeFigureOut">
              <a:rPr lang="es-ES" smtClean="0"/>
              <a:pPr/>
              <a:t>11/03/2019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968D864-AD03-40B7-A38F-16A03F4E049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8274DFF3-5E43-4A1B-8410-6FEFE328F249}" type="datetimeFigureOut">
              <a:rPr lang="es-ES" smtClean="0"/>
              <a:pPr/>
              <a:t>11/03/2019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968D864-AD03-40B7-A38F-16A03F4E049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274DFF3-5E43-4A1B-8410-6FEFE328F249}" type="datetimeFigureOut">
              <a:rPr lang="es-ES" smtClean="0"/>
              <a:pPr/>
              <a:t>11/03/2019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968D864-AD03-40B7-A38F-16A03F4E049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274DFF3-5E43-4A1B-8410-6FEFE328F249}" type="datetimeFigureOut">
              <a:rPr lang="es-ES" smtClean="0"/>
              <a:pPr/>
              <a:t>11/03/2019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968D864-AD03-40B7-A38F-16A03F4E049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8274DFF3-5E43-4A1B-8410-6FEFE328F249}" type="datetimeFigureOut">
              <a:rPr lang="es-ES" smtClean="0"/>
              <a:pPr/>
              <a:t>11/03/2019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968D864-AD03-40B7-A38F-16A03F4E049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8274DFF3-5E43-4A1B-8410-6FEFE328F249}" type="datetimeFigureOut">
              <a:rPr lang="es-ES" smtClean="0"/>
              <a:pPr/>
              <a:t>11/03/2019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E968D864-AD03-40B7-A38F-16A03F4E049C}"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74DFF3-5E43-4A1B-8410-6FEFE328F249}" type="datetimeFigureOut">
              <a:rPr lang="es-ES" smtClean="0"/>
              <a:pPr/>
              <a:t>11/03/2019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68D864-AD03-40B7-A38F-16A03F4E049C}"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a:t>INSTALACIONES DEPORTIVAS </a:t>
            </a:r>
          </a:p>
        </p:txBody>
      </p:sp>
      <p:sp>
        <p:nvSpPr>
          <p:cNvPr id="3" name="2 Subtítulo"/>
          <p:cNvSpPr>
            <a:spLocks noGrp="1"/>
          </p:cNvSpPr>
          <p:nvPr>
            <p:ph type="subTitle" idx="1"/>
          </p:nvPr>
        </p:nvSpPr>
        <p:spPr/>
        <p:txBody>
          <a:bodyPr/>
          <a:lstStyle/>
          <a:p>
            <a:r>
              <a:rPr lang="es-ES" dirty="0"/>
              <a:t>AYUNTAMIENTO DE COLINDRES</a:t>
            </a:r>
          </a:p>
          <a:p>
            <a:endParaRPr lang="es-ES" dirty="0"/>
          </a:p>
        </p:txBody>
      </p:sp>
      <p:pic>
        <p:nvPicPr>
          <p:cNvPr id="6" name="Imagen 5">
            <a:extLst>
              <a:ext uri="{FF2B5EF4-FFF2-40B4-BE49-F238E27FC236}">
                <a16:creationId xmlns:a16="http://schemas.microsoft.com/office/drawing/2014/main" id="{085E6208-1BAC-4D79-8229-91398FE20B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1475656" y="1700808"/>
            <a:ext cx="1218944" cy="20608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9752638"/>
              </p:ext>
            </p:extLst>
          </p:nvPr>
        </p:nvGraphicFramePr>
        <p:xfrm>
          <a:off x="539552" y="620689"/>
          <a:ext cx="7992888" cy="5605558"/>
        </p:xfrm>
        <a:graphic>
          <a:graphicData uri="http://schemas.openxmlformats.org/drawingml/2006/table">
            <a:tbl>
              <a:tblPr firstRow="1" bandRow="1">
                <a:tableStyleId>{5C22544A-7EE6-4342-B048-85BDC9FD1C3A}</a:tableStyleId>
              </a:tblPr>
              <a:tblGrid>
                <a:gridCol w="3996444">
                  <a:extLst>
                    <a:ext uri="{9D8B030D-6E8A-4147-A177-3AD203B41FA5}">
                      <a16:colId xmlns:a16="http://schemas.microsoft.com/office/drawing/2014/main" val="20000"/>
                    </a:ext>
                  </a:extLst>
                </a:gridCol>
                <a:gridCol w="3996444">
                  <a:extLst>
                    <a:ext uri="{9D8B030D-6E8A-4147-A177-3AD203B41FA5}">
                      <a16:colId xmlns:a16="http://schemas.microsoft.com/office/drawing/2014/main" val="20001"/>
                    </a:ext>
                  </a:extLst>
                </a:gridCol>
              </a:tblGrid>
              <a:tr h="6444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a:latin typeface="Arial" pitchFamily="34" charset="0"/>
                          <a:cs typeface="Arial" pitchFamily="34" charset="0"/>
                        </a:rPr>
                        <a:t>NATACION</a:t>
                      </a:r>
                      <a:r>
                        <a:rPr lang="es-ES" baseline="0" dirty="0">
                          <a:latin typeface="Arial" pitchFamily="34" charset="0"/>
                          <a:cs typeface="Arial" pitchFamily="34" charset="0"/>
                        </a:rPr>
                        <a:t> ADULTOS</a:t>
                      </a:r>
                      <a:endParaRPr lang="es-ES" dirty="0"/>
                    </a:p>
                  </a:txBody>
                  <a:tcPr/>
                </a:tc>
                <a:tc>
                  <a:txBody>
                    <a:bodyPr/>
                    <a:lstStyle/>
                    <a:p>
                      <a:endParaRPr lang="es-ES"/>
                    </a:p>
                  </a:txBody>
                  <a:tcPr/>
                </a:tc>
                <a:extLst>
                  <a:ext uri="{0D108BD9-81ED-4DB2-BD59-A6C34878D82A}">
                    <a16:rowId xmlns:a16="http://schemas.microsoft.com/office/drawing/2014/main" val="10000"/>
                  </a:ext>
                </a:extLst>
              </a:tr>
              <a:tr h="1866351">
                <a:tc>
                  <a:txBody>
                    <a:bodyPr/>
                    <a:lstStyle/>
                    <a:p>
                      <a:r>
                        <a:rPr lang="es-ES" sz="1000" b="1" dirty="0">
                          <a:latin typeface="Arial" pitchFamily="34" charset="0"/>
                          <a:cs typeface="Arial" pitchFamily="34" charset="0"/>
                        </a:rPr>
                        <a:t>APRENDIZAJE</a:t>
                      </a:r>
                    </a:p>
                    <a:p>
                      <a:endParaRPr lang="es-ES" sz="1000" dirty="0">
                        <a:latin typeface="Arial" pitchFamily="34" charset="0"/>
                        <a:cs typeface="Arial" pitchFamily="34" charset="0"/>
                      </a:endParaRPr>
                    </a:p>
                    <a:p>
                      <a:pPr marL="171450" indent="-171450">
                        <a:buFont typeface="Arial" panose="020B0604020202020204" pitchFamily="34" charset="0"/>
                        <a:buChar char="•"/>
                      </a:pPr>
                      <a:r>
                        <a:rPr lang="es-ES" sz="1000" dirty="0">
                          <a:latin typeface="Arial" pitchFamily="34" charset="0"/>
                          <a:cs typeface="Arial" pitchFamily="34" charset="0"/>
                        </a:rPr>
                        <a:t>L-X     </a:t>
                      </a:r>
                      <a:r>
                        <a:rPr lang="es-ES" sz="1000" baseline="0" dirty="0">
                          <a:latin typeface="Arial" pitchFamily="34" charset="0"/>
                          <a:cs typeface="Arial" pitchFamily="34" charset="0"/>
                        </a:rPr>
                        <a:t>11:45-12:30</a:t>
                      </a:r>
                      <a:endParaRPr lang="es-ES" sz="1000" dirty="0">
                        <a:latin typeface="Arial" pitchFamily="34" charset="0"/>
                        <a:cs typeface="Arial" pitchFamily="34" charset="0"/>
                      </a:endParaRPr>
                    </a:p>
                    <a:p>
                      <a:pPr marL="171450" indent="-171450">
                        <a:buFont typeface="Arial" panose="020B0604020202020204" pitchFamily="34" charset="0"/>
                        <a:buChar char="•"/>
                      </a:pPr>
                      <a:r>
                        <a:rPr lang="es-ES" sz="1000" dirty="0">
                          <a:latin typeface="Arial" pitchFamily="34" charset="0"/>
                          <a:cs typeface="Arial" pitchFamily="34" charset="0"/>
                        </a:rPr>
                        <a:t>L-X</a:t>
                      </a:r>
                      <a:r>
                        <a:rPr lang="es-ES" sz="1000" baseline="0" dirty="0">
                          <a:latin typeface="Arial" pitchFamily="34" charset="0"/>
                          <a:cs typeface="Arial" pitchFamily="34" charset="0"/>
                        </a:rPr>
                        <a:t>     19:45-20:30</a:t>
                      </a:r>
                    </a:p>
                    <a:p>
                      <a:pPr marL="171450" indent="-171450">
                        <a:buFont typeface="Arial" panose="020B0604020202020204" pitchFamily="34" charset="0"/>
                        <a:buChar char="•"/>
                      </a:pPr>
                      <a:r>
                        <a:rPr lang="es-ES" sz="1000" baseline="0" dirty="0">
                          <a:latin typeface="Arial" pitchFamily="34" charset="0"/>
                          <a:cs typeface="Arial" pitchFamily="34" charset="0"/>
                        </a:rPr>
                        <a:t>M-J     09:30-10:15</a:t>
                      </a:r>
                    </a:p>
                    <a:p>
                      <a:pPr marL="171450" indent="-171450">
                        <a:buFont typeface="Arial" panose="020B0604020202020204" pitchFamily="34" charset="0"/>
                        <a:buChar char="•"/>
                      </a:pPr>
                      <a:r>
                        <a:rPr lang="es-ES" sz="1000" baseline="0" dirty="0">
                          <a:latin typeface="Arial" pitchFamily="34" charset="0"/>
                          <a:cs typeface="Arial" pitchFamily="34" charset="0"/>
                        </a:rPr>
                        <a:t>M-J     20:30-21:15</a:t>
                      </a:r>
                    </a:p>
                    <a:p>
                      <a:pPr marL="171450" indent="-171450">
                        <a:buFont typeface="Arial" panose="020B0604020202020204" pitchFamily="34" charset="0"/>
                        <a:buChar char="•"/>
                      </a:pPr>
                      <a:r>
                        <a:rPr lang="es-ES" sz="1000" baseline="0" dirty="0">
                          <a:latin typeface="Arial" pitchFamily="34" charset="0"/>
                          <a:cs typeface="Arial" pitchFamily="34" charset="0"/>
                        </a:rPr>
                        <a:t>V        11:00-11:45</a:t>
                      </a:r>
                    </a:p>
                    <a:p>
                      <a:pPr marL="171450" indent="-171450">
                        <a:buFont typeface="Arial" panose="020B0604020202020204" pitchFamily="34" charset="0"/>
                        <a:buChar char="•"/>
                      </a:pPr>
                      <a:r>
                        <a:rPr lang="es-ES" sz="1000" baseline="0" dirty="0">
                          <a:latin typeface="Arial" pitchFamily="34" charset="0"/>
                          <a:cs typeface="Arial" pitchFamily="34" charset="0"/>
                        </a:rPr>
                        <a:t>V        12:30-13:15</a:t>
                      </a:r>
                    </a:p>
                    <a:p>
                      <a:pPr marL="171450" indent="-171450">
                        <a:buFont typeface="Arial" panose="020B0604020202020204" pitchFamily="34" charset="0"/>
                        <a:buChar char="•"/>
                      </a:pPr>
                      <a:r>
                        <a:rPr lang="es-ES" sz="1000" baseline="0" dirty="0">
                          <a:latin typeface="Arial" pitchFamily="34" charset="0"/>
                          <a:cs typeface="Arial" pitchFamily="34" charset="0"/>
                        </a:rPr>
                        <a:t>V        19:45-20:30</a:t>
                      </a:r>
                      <a:endParaRPr lang="es-ES" sz="1000" dirty="0">
                        <a:latin typeface="Arial" pitchFamily="34" charset="0"/>
                        <a:cs typeface="Arial" pitchFamily="34" charset="0"/>
                      </a:endParaRPr>
                    </a:p>
                    <a:p>
                      <a:endParaRPr lang="es-ES" sz="1000" dirty="0">
                        <a:latin typeface="Arial" pitchFamily="34" charset="0"/>
                        <a:cs typeface="Arial" pitchFamily="34" charset="0"/>
                      </a:endParaRPr>
                    </a:p>
                  </a:txBody>
                  <a:tcPr/>
                </a:tc>
                <a:tc>
                  <a:txBody>
                    <a:bodyPr/>
                    <a:lstStyle/>
                    <a:p>
                      <a:r>
                        <a:rPr lang="es-ES" sz="1000" b="1" dirty="0">
                          <a:latin typeface="Arial" pitchFamily="34" charset="0"/>
                          <a:cs typeface="Arial" pitchFamily="34" charset="0"/>
                        </a:rPr>
                        <a:t>AQUAFITNESS</a:t>
                      </a:r>
                    </a:p>
                    <a:p>
                      <a:endParaRPr lang="es-ES" sz="1000" dirty="0">
                        <a:latin typeface="Arial" pitchFamily="34" charset="0"/>
                        <a:cs typeface="Arial" pitchFamily="34" charset="0"/>
                      </a:endParaRPr>
                    </a:p>
                    <a:p>
                      <a:pPr marL="171450" indent="-171450">
                        <a:buFont typeface="Arial" panose="020B0604020202020204" pitchFamily="34" charset="0"/>
                        <a:buChar char="•"/>
                      </a:pPr>
                      <a:r>
                        <a:rPr lang="es-ES" sz="1000" dirty="0">
                          <a:latin typeface="Arial" pitchFamily="34" charset="0"/>
                          <a:cs typeface="Arial" pitchFamily="34" charset="0"/>
                        </a:rPr>
                        <a:t>L-X</a:t>
                      </a:r>
                      <a:r>
                        <a:rPr lang="es-ES" sz="1000" baseline="0" dirty="0">
                          <a:latin typeface="Arial" pitchFamily="34" charset="0"/>
                          <a:cs typeface="Arial" pitchFamily="34" charset="0"/>
                        </a:rPr>
                        <a:t>   11:00-11:45</a:t>
                      </a:r>
                    </a:p>
                    <a:p>
                      <a:pPr marL="171450" indent="-171450">
                        <a:buFont typeface="Arial" panose="020B0604020202020204" pitchFamily="34" charset="0"/>
                        <a:buChar char="•"/>
                      </a:pPr>
                      <a:r>
                        <a:rPr lang="es-ES" sz="1000" baseline="0" dirty="0">
                          <a:latin typeface="Arial" pitchFamily="34" charset="0"/>
                          <a:cs typeface="Arial" pitchFamily="34" charset="0"/>
                        </a:rPr>
                        <a:t>L-X   20:30-21:15</a:t>
                      </a:r>
                    </a:p>
                    <a:p>
                      <a:pPr marL="171450" indent="-171450">
                        <a:buFont typeface="Arial" panose="020B0604020202020204" pitchFamily="34" charset="0"/>
                        <a:buChar char="•"/>
                      </a:pPr>
                      <a:r>
                        <a:rPr lang="es-ES" sz="1000" baseline="0" dirty="0">
                          <a:latin typeface="Arial" pitchFamily="34" charset="0"/>
                          <a:cs typeface="Arial" pitchFamily="34" charset="0"/>
                        </a:rPr>
                        <a:t>M-J   19:45-20:30</a:t>
                      </a:r>
                    </a:p>
                    <a:p>
                      <a:endParaRPr lang="es-ES" sz="1000" dirty="0">
                        <a:latin typeface="Arial" pitchFamily="34" charset="0"/>
                        <a:cs typeface="Arial" pitchFamily="34" charset="0"/>
                      </a:endParaRPr>
                    </a:p>
                  </a:txBody>
                  <a:tcPr/>
                </a:tc>
                <a:extLst>
                  <a:ext uri="{0D108BD9-81ED-4DB2-BD59-A6C34878D82A}">
                    <a16:rowId xmlns:a16="http://schemas.microsoft.com/office/drawing/2014/main" val="10001"/>
                  </a:ext>
                </a:extLst>
              </a:tr>
              <a:tr h="1690281">
                <a:tc>
                  <a:txBody>
                    <a:bodyPr/>
                    <a:lstStyle/>
                    <a:p>
                      <a:r>
                        <a:rPr lang="es-ES" sz="1000" b="1" dirty="0">
                          <a:latin typeface="Arial" pitchFamily="34" charset="0"/>
                          <a:cs typeface="Arial" pitchFamily="34" charset="0"/>
                        </a:rPr>
                        <a:t>MANTENIMIENTO</a:t>
                      </a:r>
                    </a:p>
                    <a:p>
                      <a:endParaRPr lang="es-ES" sz="1000" dirty="0">
                        <a:latin typeface="Arial" pitchFamily="34" charset="0"/>
                        <a:cs typeface="Arial" pitchFamily="34" charset="0"/>
                      </a:endParaRPr>
                    </a:p>
                    <a:p>
                      <a:r>
                        <a:rPr lang="es-ES" sz="1000" baseline="0" dirty="0">
                          <a:latin typeface="Arial" pitchFamily="34" charset="0"/>
                          <a:cs typeface="Arial" pitchFamily="34" charset="0"/>
                        </a:rPr>
                        <a:t>L-X   10:15-11:00</a:t>
                      </a:r>
                    </a:p>
                    <a:p>
                      <a:r>
                        <a:rPr lang="es-ES" sz="1000" baseline="0" dirty="0">
                          <a:latin typeface="Arial" pitchFamily="34" charset="0"/>
                          <a:cs typeface="Arial" pitchFamily="34" charset="0"/>
                        </a:rPr>
                        <a:t>L-X   20:30-21:15</a:t>
                      </a:r>
                    </a:p>
                    <a:p>
                      <a:r>
                        <a:rPr lang="es-ES" sz="1000" baseline="0">
                          <a:latin typeface="Arial" pitchFamily="34" charset="0"/>
                          <a:cs typeface="Arial" pitchFamily="34" charset="0"/>
                        </a:rPr>
                        <a:t>M-J   21:15-22:00</a:t>
                      </a:r>
                      <a:endParaRPr lang="es-ES" sz="1000" dirty="0">
                        <a:latin typeface="Arial" pitchFamily="34" charset="0"/>
                        <a:cs typeface="Arial" pitchFamily="34" charset="0"/>
                      </a:endParaRPr>
                    </a:p>
                    <a:p>
                      <a:r>
                        <a:rPr lang="es-ES" sz="1000" baseline="0" dirty="0">
                          <a:latin typeface="Arial" pitchFamily="34" charset="0"/>
                          <a:cs typeface="Arial" pitchFamily="34" charset="0"/>
                        </a:rPr>
                        <a:t>V      20:30-21:15</a:t>
                      </a:r>
                      <a:endParaRPr lang="es-ES" sz="1000" dirty="0">
                        <a:latin typeface="Arial" pitchFamily="34" charset="0"/>
                        <a:cs typeface="Arial" pitchFamily="34" charset="0"/>
                      </a:endParaRPr>
                    </a:p>
                  </a:txBody>
                  <a:tcPr/>
                </a:tc>
                <a:tc>
                  <a:txBody>
                    <a:bodyPr/>
                    <a:lstStyle/>
                    <a:p>
                      <a:r>
                        <a:rPr lang="es-ES" sz="1000" b="1" dirty="0">
                          <a:latin typeface="Arial" pitchFamily="34" charset="0"/>
                          <a:cs typeface="Arial" pitchFamily="34" charset="0"/>
                        </a:rPr>
                        <a:t>AQUASALUD</a:t>
                      </a:r>
                    </a:p>
                    <a:p>
                      <a:endParaRPr lang="es-ES" sz="1000" dirty="0">
                        <a:latin typeface="Arial" pitchFamily="34" charset="0"/>
                        <a:cs typeface="Arial" pitchFamily="34" charset="0"/>
                      </a:endParaRPr>
                    </a:p>
                    <a:p>
                      <a:r>
                        <a:rPr lang="es-ES" sz="1000" dirty="0">
                          <a:latin typeface="Arial" pitchFamily="34" charset="0"/>
                          <a:cs typeface="Arial" pitchFamily="34" charset="0"/>
                        </a:rPr>
                        <a:t>V     11:45-12:30</a:t>
                      </a:r>
                    </a:p>
                    <a:p>
                      <a:endParaRPr lang="es-ES" sz="1000" dirty="0">
                        <a:latin typeface="Arial" pitchFamily="34" charset="0"/>
                        <a:cs typeface="Arial" pitchFamily="34" charset="0"/>
                      </a:endParaRPr>
                    </a:p>
                  </a:txBody>
                  <a:tcPr/>
                </a:tc>
                <a:extLst>
                  <a:ext uri="{0D108BD9-81ED-4DB2-BD59-A6C34878D82A}">
                    <a16:rowId xmlns:a16="http://schemas.microsoft.com/office/drawing/2014/main" val="10002"/>
                  </a:ext>
                </a:extLst>
              </a:tr>
              <a:tr h="1404463">
                <a:tc>
                  <a:txBody>
                    <a:bodyPr/>
                    <a:lstStyle/>
                    <a:p>
                      <a:endParaRPr lang="es-ES" sz="1000" dirty="0">
                        <a:latin typeface="Arial" pitchFamily="34" charset="0"/>
                        <a:cs typeface="Arial" pitchFamily="34" charset="0"/>
                      </a:endParaRPr>
                    </a:p>
                  </a:txBody>
                  <a:tcPr/>
                </a:tc>
                <a:tc>
                  <a:txBody>
                    <a:bodyPr/>
                    <a:lstStyle/>
                    <a:p>
                      <a:r>
                        <a:rPr lang="es-ES" sz="1000" b="1" dirty="0">
                          <a:latin typeface="Arial" pitchFamily="34" charset="0"/>
                          <a:cs typeface="Arial" pitchFamily="34" charset="0"/>
                        </a:rPr>
                        <a:t>APRENDIZAJE + AQUASALUD</a:t>
                      </a:r>
                    </a:p>
                    <a:p>
                      <a:endParaRPr lang="es-ES" sz="1000" dirty="0">
                        <a:latin typeface="Arial" pitchFamily="34" charset="0"/>
                        <a:cs typeface="Arial" pitchFamily="34" charset="0"/>
                      </a:endParaRPr>
                    </a:p>
                    <a:p>
                      <a:r>
                        <a:rPr lang="es-ES" sz="1000" dirty="0">
                          <a:latin typeface="Arial" pitchFamily="34" charset="0"/>
                          <a:cs typeface="Arial" pitchFamily="34" charset="0"/>
                        </a:rPr>
                        <a:t>M-J   20:30-21:15</a:t>
                      </a:r>
                    </a:p>
                  </a:txBody>
                  <a:tcPr/>
                </a:tc>
                <a:extLst>
                  <a:ext uri="{0D108BD9-81ED-4DB2-BD59-A6C34878D82A}">
                    <a16:rowId xmlns:a16="http://schemas.microsoft.com/office/drawing/2014/main" val="10003"/>
                  </a:ext>
                </a:extLst>
              </a:tr>
            </a:tbl>
          </a:graphicData>
        </a:graphic>
      </p:graphicFrame>
      <p:pic>
        <p:nvPicPr>
          <p:cNvPr id="3" name="Imagen 2">
            <a:extLst>
              <a:ext uri="{FF2B5EF4-FFF2-40B4-BE49-F238E27FC236}">
                <a16:creationId xmlns:a16="http://schemas.microsoft.com/office/drawing/2014/main" id="{05E29BE5-3DF6-4A3E-BBF0-6DA2031C95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244408" y="0"/>
            <a:ext cx="648072" cy="109568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432048"/>
          </a:xfrm>
        </p:spPr>
        <p:txBody>
          <a:bodyPr>
            <a:normAutofit fontScale="90000"/>
          </a:bodyPr>
          <a:lstStyle/>
          <a:p>
            <a:r>
              <a:rPr lang="es-ES" sz="1800" dirty="0">
                <a:latin typeface="Arial" pitchFamily="34" charset="0"/>
                <a:cs typeface="Arial" pitchFamily="34" charset="0"/>
              </a:rPr>
              <a:t>PISCINA DESCUBIERTA (sólo para los que NO cuenten con abono para la piscina cubierta)</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099737320"/>
              </p:ext>
            </p:extLst>
          </p:nvPr>
        </p:nvGraphicFramePr>
        <p:xfrm>
          <a:off x="457200" y="764705"/>
          <a:ext cx="8229600" cy="3312369"/>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68041">
                <a:tc>
                  <a:txBody>
                    <a:bodyPr/>
                    <a:lstStyle/>
                    <a:p>
                      <a:pPr algn="ctr">
                        <a:spcAft>
                          <a:spcPts val="0"/>
                        </a:spcAft>
                        <a:tabLst>
                          <a:tab pos="1638300" algn="l"/>
                        </a:tabLst>
                      </a:pPr>
                      <a:r>
                        <a:rPr lang="es-ES" sz="800" b="1" i="1" kern="50" dirty="0">
                          <a:solidFill>
                            <a:srgbClr val="000000"/>
                          </a:solidFill>
                          <a:latin typeface="Arial"/>
                          <a:ea typeface="Times New Roman"/>
                          <a:cs typeface="Times New Roman"/>
                        </a:rPr>
                        <a:t>ACTIVIDADES</a:t>
                      </a:r>
                      <a:endParaRPr lang="es-ES" sz="1100" kern="50" dirty="0">
                        <a:latin typeface="Arial"/>
                        <a:ea typeface="Lucida Sans Unicode"/>
                        <a:cs typeface="Times New Roman"/>
                      </a:endParaRPr>
                    </a:p>
                  </a:txBody>
                  <a:tcPr marL="68580" marR="68580" marT="0" marB="0" anchor="ctr"/>
                </a:tc>
                <a:tc>
                  <a:txBody>
                    <a:bodyPr/>
                    <a:lstStyle/>
                    <a:p>
                      <a:pPr indent="-15875" algn="ctr">
                        <a:spcAft>
                          <a:spcPts val="0"/>
                        </a:spcAft>
                        <a:tabLst>
                          <a:tab pos="1638300" algn="l"/>
                        </a:tabLst>
                      </a:pPr>
                      <a:r>
                        <a:rPr lang="es-ES" sz="800" b="1" i="1" kern="50">
                          <a:solidFill>
                            <a:srgbClr val="000000"/>
                          </a:solidFill>
                          <a:latin typeface="Arial"/>
                          <a:ea typeface="Times New Roman"/>
                          <a:cs typeface="Times New Roman"/>
                        </a:rPr>
                        <a:t>Empadronados-as</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b="1" i="1" kern="50">
                          <a:solidFill>
                            <a:srgbClr val="000000"/>
                          </a:solidFill>
                          <a:latin typeface="Arial"/>
                          <a:ea typeface="Times New Roman"/>
                          <a:cs typeface="Times New Roman"/>
                        </a:rPr>
                        <a:t>No empadronados-as</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0"/>
                  </a:ext>
                </a:extLst>
              </a:tr>
              <a:tr h="368041">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Abono familiar (Temporada)</a:t>
                      </a:r>
                      <a:endParaRPr lang="es-ES" sz="1100" kern="50" dirty="0">
                        <a:latin typeface="Arial"/>
                        <a:ea typeface="Lucida Sans Unicode"/>
                        <a:cs typeface="Times New Roman"/>
                      </a:endParaRPr>
                    </a:p>
                  </a:txBody>
                  <a:tcPr marL="68580" marR="68580" marT="0" marB="0" anchor="ctr"/>
                </a:tc>
                <a:tc>
                  <a:txBody>
                    <a:bodyPr/>
                    <a:lstStyle/>
                    <a:p>
                      <a:pPr indent="-15875" algn="ctr">
                        <a:spcAft>
                          <a:spcPts val="0"/>
                        </a:spcAft>
                        <a:tabLst>
                          <a:tab pos="1638300" algn="l"/>
                        </a:tabLst>
                      </a:pPr>
                      <a:r>
                        <a:rPr lang="es-ES" sz="800" i="1" kern="50">
                          <a:solidFill>
                            <a:srgbClr val="000000"/>
                          </a:solidFill>
                          <a:latin typeface="Arial"/>
                          <a:ea typeface="Times New Roman"/>
                          <a:cs typeface="Times New Roman"/>
                        </a:rPr>
                        <a:t>80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130</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1"/>
                  </a:ext>
                </a:extLst>
              </a:tr>
              <a:tr h="368041">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Abono familiar (Mensual)</a:t>
                      </a:r>
                      <a:endParaRPr lang="es-ES" sz="1100" kern="50" dirty="0">
                        <a:latin typeface="Arial"/>
                        <a:ea typeface="Lucida Sans Unicode"/>
                        <a:cs typeface="Times New Roman"/>
                      </a:endParaRPr>
                    </a:p>
                  </a:txBody>
                  <a:tcPr marL="68580" marR="68580" marT="0" marB="0" anchor="ctr"/>
                </a:tc>
                <a:tc>
                  <a:txBody>
                    <a:bodyPr/>
                    <a:lstStyle/>
                    <a:p>
                      <a:pPr indent="-15875" algn="ctr">
                        <a:spcAft>
                          <a:spcPts val="0"/>
                        </a:spcAft>
                        <a:tabLst>
                          <a:tab pos="1638300" algn="l"/>
                        </a:tabLst>
                      </a:pPr>
                      <a:r>
                        <a:rPr lang="es-ES" sz="800" i="1" kern="50" dirty="0">
                          <a:solidFill>
                            <a:srgbClr val="000000"/>
                          </a:solidFill>
                          <a:latin typeface="Arial"/>
                          <a:ea typeface="Times New Roman"/>
                          <a:cs typeface="Times New Roman"/>
                        </a:rPr>
                        <a:t>50</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80</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2"/>
                  </a:ext>
                </a:extLst>
              </a:tr>
              <a:tr h="368041">
                <a:tc>
                  <a:txBody>
                    <a:bodyPr/>
                    <a:lstStyle/>
                    <a:p>
                      <a:pPr algn="ctr">
                        <a:spcAft>
                          <a:spcPts val="0"/>
                        </a:spcAft>
                        <a:tabLst>
                          <a:tab pos="1638300" algn="l"/>
                        </a:tabLst>
                      </a:pPr>
                      <a:r>
                        <a:rPr lang="es-ES" sz="800" i="1" kern="50">
                          <a:solidFill>
                            <a:srgbClr val="000000"/>
                          </a:solidFill>
                          <a:latin typeface="Arial"/>
                          <a:ea typeface="Times New Roman"/>
                          <a:cs typeface="Times New Roman"/>
                        </a:rPr>
                        <a:t>Abono individual (Mensual)</a:t>
                      </a:r>
                      <a:endParaRPr lang="es-ES" sz="1100" kern="50">
                        <a:latin typeface="Arial"/>
                        <a:ea typeface="Lucida Sans Unicode"/>
                        <a:cs typeface="Times New Roman"/>
                      </a:endParaRPr>
                    </a:p>
                    <a:p>
                      <a:pPr algn="ctr">
                        <a:spcAft>
                          <a:spcPts val="0"/>
                        </a:spcAft>
                        <a:tabLst>
                          <a:tab pos="1638300" algn="l"/>
                        </a:tabLst>
                      </a:pPr>
                      <a:r>
                        <a:rPr lang="es-ES" sz="800" i="1" kern="50">
                          <a:solidFill>
                            <a:srgbClr val="000000"/>
                          </a:solidFill>
                          <a:latin typeface="Arial"/>
                          <a:ea typeface="Times New Roman"/>
                          <a:cs typeface="Times New Roman"/>
                        </a:rPr>
                        <a:t>Joven/mayores</a:t>
                      </a:r>
                      <a:endParaRPr lang="es-ES" sz="1100" kern="50">
                        <a:latin typeface="Arial"/>
                        <a:ea typeface="Lucida Sans Unicode"/>
                        <a:cs typeface="Times New Roman"/>
                      </a:endParaRPr>
                    </a:p>
                  </a:txBody>
                  <a:tcPr marL="68580" marR="68580" marT="0" marB="0" anchor="ctr"/>
                </a:tc>
                <a:tc>
                  <a:txBody>
                    <a:bodyPr/>
                    <a:lstStyle/>
                    <a:p>
                      <a:pPr indent="-15875" algn="ctr">
                        <a:spcAft>
                          <a:spcPts val="0"/>
                        </a:spcAft>
                        <a:tabLst>
                          <a:tab pos="1638300" algn="l"/>
                        </a:tabLst>
                      </a:pPr>
                      <a:r>
                        <a:rPr lang="es-ES" sz="800" i="1" kern="50" dirty="0">
                          <a:solidFill>
                            <a:srgbClr val="000000"/>
                          </a:solidFill>
                          <a:latin typeface="Arial"/>
                          <a:ea typeface="Times New Roman"/>
                          <a:cs typeface="Times New Roman"/>
                        </a:rPr>
                        <a:t>25</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40</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3"/>
                  </a:ext>
                </a:extLst>
              </a:tr>
              <a:tr h="368041">
                <a:tc>
                  <a:txBody>
                    <a:bodyPr/>
                    <a:lstStyle/>
                    <a:p>
                      <a:pPr algn="ctr">
                        <a:spcAft>
                          <a:spcPts val="0"/>
                        </a:spcAft>
                        <a:tabLst>
                          <a:tab pos="1638300" algn="l"/>
                        </a:tabLst>
                      </a:pPr>
                      <a:r>
                        <a:rPr lang="es-ES" sz="800" i="1" kern="50">
                          <a:solidFill>
                            <a:srgbClr val="000000"/>
                          </a:solidFill>
                          <a:latin typeface="Arial"/>
                          <a:ea typeface="Times New Roman"/>
                          <a:cs typeface="Times New Roman"/>
                        </a:rPr>
                        <a:t>Abono individual (Mensual)</a:t>
                      </a:r>
                      <a:endParaRPr lang="es-ES" sz="1100" kern="50">
                        <a:latin typeface="Arial"/>
                        <a:ea typeface="Lucida Sans Unicode"/>
                        <a:cs typeface="Times New Roman"/>
                      </a:endParaRPr>
                    </a:p>
                    <a:p>
                      <a:pPr algn="ctr">
                        <a:spcAft>
                          <a:spcPts val="0"/>
                        </a:spcAft>
                        <a:tabLst>
                          <a:tab pos="1638300" algn="l"/>
                        </a:tabLst>
                      </a:pPr>
                      <a:r>
                        <a:rPr lang="es-ES" sz="800" i="1" kern="50">
                          <a:solidFill>
                            <a:srgbClr val="000000"/>
                          </a:solidFill>
                          <a:latin typeface="Arial"/>
                          <a:ea typeface="Times New Roman"/>
                          <a:cs typeface="Times New Roman"/>
                        </a:rPr>
                        <a:t>Adultos</a:t>
                      </a:r>
                      <a:endParaRPr lang="es-ES" sz="1100" kern="50">
                        <a:latin typeface="Arial"/>
                        <a:ea typeface="Lucida Sans Unicode"/>
                        <a:cs typeface="Times New Roman"/>
                      </a:endParaRPr>
                    </a:p>
                  </a:txBody>
                  <a:tcPr marL="68580" marR="68580" marT="0" marB="0" anchor="ctr"/>
                </a:tc>
                <a:tc>
                  <a:txBody>
                    <a:bodyPr/>
                    <a:lstStyle/>
                    <a:p>
                      <a:pPr indent="-15875" algn="ctr">
                        <a:spcAft>
                          <a:spcPts val="0"/>
                        </a:spcAft>
                        <a:tabLst>
                          <a:tab pos="1638300" algn="l"/>
                        </a:tabLst>
                      </a:pPr>
                      <a:r>
                        <a:rPr lang="es-ES" sz="800" i="1" kern="50" dirty="0">
                          <a:solidFill>
                            <a:srgbClr val="000000"/>
                          </a:solidFill>
                          <a:latin typeface="Arial"/>
                          <a:ea typeface="Times New Roman"/>
                          <a:cs typeface="Times New Roman"/>
                        </a:rPr>
                        <a:t>35</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50</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4"/>
                  </a:ext>
                </a:extLst>
              </a:tr>
              <a:tr h="368041">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Abono individual (Temporada)</a:t>
                      </a:r>
                      <a:endParaRPr lang="es-ES" sz="1100" kern="50" dirty="0">
                        <a:latin typeface="Arial"/>
                        <a:ea typeface="Lucida Sans Unicode"/>
                        <a:cs typeface="Times New Roman"/>
                      </a:endParaRPr>
                    </a:p>
                    <a:p>
                      <a:pPr algn="ctr">
                        <a:spcAft>
                          <a:spcPts val="0"/>
                        </a:spcAft>
                        <a:tabLst>
                          <a:tab pos="1638300" algn="l"/>
                        </a:tabLst>
                      </a:pPr>
                      <a:r>
                        <a:rPr lang="es-ES" sz="800" i="1" kern="50" dirty="0">
                          <a:solidFill>
                            <a:srgbClr val="000000"/>
                          </a:solidFill>
                          <a:latin typeface="Arial"/>
                          <a:ea typeface="Times New Roman"/>
                          <a:cs typeface="Times New Roman"/>
                        </a:rPr>
                        <a:t>Joven/mayores</a:t>
                      </a:r>
                      <a:endParaRPr lang="es-ES" sz="1100" kern="50" dirty="0">
                        <a:latin typeface="Arial"/>
                        <a:ea typeface="Lucida Sans Unicode"/>
                        <a:cs typeface="Times New Roman"/>
                      </a:endParaRPr>
                    </a:p>
                  </a:txBody>
                  <a:tcPr marL="68580" marR="68580" marT="0" marB="0" anchor="ctr"/>
                </a:tc>
                <a:tc>
                  <a:txBody>
                    <a:bodyPr/>
                    <a:lstStyle/>
                    <a:p>
                      <a:pPr indent="-15875" algn="ctr">
                        <a:spcAft>
                          <a:spcPts val="0"/>
                        </a:spcAft>
                        <a:tabLst>
                          <a:tab pos="1638300" algn="l"/>
                        </a:tabLst>
                      </a:pPr>
                      <a:r>
                        <a:rPr lang="es-ES" sz="800" i="1" kern="50" dirty="0">
                          <a:solidFill>
                            <a:srgbClr val="000000"/>
                          </a:solidFill>
                          <a:latin typeface="Arial"/>
                          <a:ea typeface="Times New Roman"/>
                          <a:cs typeface="Times New Roman"/>
                        </a:rPr>
                        <a:t>40</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65</a:t>
                      </a:r>
                      <a:endParaRPr lang="es-ES" sz="11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5"/>
                  </a:ext>
                </a:extLst>
              </a:tr>
              <a:tr h="368041">
                <a:tc>
                  <a:txBody>
                    <a:bodyPr/>
                    <a:lstStyle/>
                    <a:p>
                      <a:pPr algn="ctr">
                        <a:spcAft>
                          <a:spcPts val="0"/>
                        </a:spcAft>
                        <a:tabLst>
                          <a:tab pos="1638300" algn="l"/>
                        </a:tabLst>
                      </a:pPr>
                      <a:r>
                        <a:rPr lang="es-ES" sz="800" i="1" kern="50">
                          <a:solidFill>
                            <a:srgbClr val="000000"/>
                          </a:solidFill>
                          <a:latin typeface="Arial"/>
                          <a:ea typeface="Times New Roman"/>
                          <a:cs typeface="Times New Roman"/>
                        </a:rPr>
                        <a:t>Abono individual (Temporada)</a:t>
                      </a:r>
                      <a:endParaRPr lang="es-ES" sz="1100" kern="50">
                        <a:latin typeface="Arial"/>
                        <a:ea typeface="Lucida Sans Unicode"/>
                        <a:cs typeface="Times New Roman"/>
                      </a:endParaRPr>
                    </a:p>
                    <a:p>
                      <a:pPr algn="ctr">
                        <a:spcAft>
                          <a:spcPts val="0"/>
                        </a:spcAft>
                        <a:tabLst>
                          <a:tab pos="1638300" algn="l"/>
                        </a:tabLst>
                      </a:pPr>
                      <a:r>
                        <a:rPr lang="es-ES" sz="800" i="1" kern="50">
                          <a:solidFill>
                            <a:srgbClr val="000000"/>
                          </a:solidFill>
                          <a:latin typeface="Arial"/>
                          <a:ea typeface="Times New Roman"/>
                          <a:cs typeface="Times New Roman"/>
                        </a:rPr>
                        <a:t>Adultos</a:t>
                      </a:r>
                      <a:endParaRPr lang="es-ES" sz="1100" kern="50">
                        <a:latin typeface="Arial"/>
                        <a:ea typeface="Lucida Sans Unicode"/>
                        <a:cs typeface="Times New Roman"/>
                      </a:endParaRPr>
                    </a:p>
                  </a:txBody>
                  <a:tcPr marL="68580" marR="68580" marT="0" marB="0" anchor="ctr"/>
                </a:tc>
                <a:tc>
                  <a:txBody>
                    <a:bodyPr/>
                    <a:lstStyle/>
                    <a:p>
                      <a:pPr indent="-15875" algn="ctr">
                        <a:spcAft>
                          <a:spcPts val="0"/>
                        </a:spcAft>
                        <a:tabLst>
                          <a:tab pos="1638300" algn="l"/>
                        </a:tabLst>
                      </a:pPr>
                      <a:r>
                        <a:rPr lang="es-ES" sz="800" i="1" kern="50">
                          <a:solidFill>
                            <a:srgbClr val="000000"/>
                          </a:solidFill>
                          <a:latin typeface="Arial"/>
                          <a:ea typeface="Times New Roman"/>
                          <a:cs typeface="Times New Roman"/>
                        </a:rPr>
                        <a:t>55</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80</a:t>
                      </a:r>
                      <a:endParaRPr lang="es-ES" sz="11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6"/>
                  </a:ext>
                </a:extLst>
              </a:tr>
              <a:tr h="368041">
                <a:tc>
                  <a:txBody>
                    <a:bodyPr/>
                    <a:lstStyle/>
                    <a:p>
                      <a:pPr algn="ctr">
                        <a:spcAft>
                          <a:spcPts val="0"/>
                        </a:spcAft>
                        <a:tabLst>
                          <a:tab pos="1638300" algn="l"/>
                        </a:tabLst>
                      </a:pPr>
                      <a:r>
                        <a:rPr lang="es-ES" sz="800" i="1" kern="50">
                          <a:solidFill>
                            <a:srgbClr val="000000"/>
                          </a:solidFill>
                          <a:latin typeface="Arial"/>
                          <a:ea typeface="Times New Roman"/>
                          <a:cs typeface="Times New Roman"/>
                        </a:rPr>
                        <a:t>ENTRADA DIARIA</a:t>
                      </a:r>
                      <a:endParaRPr lang="es-ES" sz="1100" kern="50">
                        <a:latin typeface="Arial"/>
                        <a:ea typeface="Lucida Sans Unicode"/>
                        <a:cs typeface="Times New Roman"/>
                      </a:endParaRPr>
                    </a:p>
                    <a:p>
                      <a:pPr algn="ctr">
                        <a:spcAft>
                          <a:spcPts val="0"/>
                        </a:spcAft>
                        <a:tabLst>
                          <a:tab pos="1638300" algn="l"/>
                        </a:tabLst>
                      </a:pPr>
                      <a:r>
                        <a:rPr lang="es-ES" sz="800" i="1" kern="50">
                          <a:solidFill>
                            <a:srgbClr val="000000"/>
                          </a:solidFill>
                          <a:latin typeface="Arial"/>
                          <a:ea typeface="Times New Roman"/>
                          <a:cs typeface="Times New Roman"/>
                        </a:rPr>
                        <a:t>Joven/mayores</a:t>
                      </a:r>
                      <a:endParaRPr lang="es-ES" sz="1100" kern="50">
                        <a:latin typeface="Arial"/>
                        <a:ea typeface="Lucida Sans Unicode"/>
                        <a:cs typeface="Times New Roman"/>
                      </a:endParaRPr>
                    </a:p>
                  </a:txBody>
                  <a:tcPr marL="68580" marR="68580" marT="0" marB="0" anchor="ctr"/>
                </a:tc>
                <a:tc gridSpan="2">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2</a:t>
                      </a:r>
                      <a:endParaRPr lang="es-ES" sz="1100" kern="50" dirty="0">
                        <a:latin typeface="Arial"/>
                        <a:ea typeface="Lucida Sans Unicode"/>
                        <a:cs typeface="Times New Roman"/>
                      </a:endParaRPr>
                    </a:p>
                  </a:txBody>
                  <a:tcPr marL="68580" marR="68580" marT="0" marB="0" anchor="ctr"/>
                </a:tc>
                <a:tc hMerge="1">
                  <a:txBody>
                    <a:bodyPr/>
                    <a:lstStyle/>
                    <a:p>
                      <a:endParaRPr lang="es-ES"/>
                    </a:p>
                  </a:txBody>
                  <a:tcPr/>
                </a:tc>
                <a:extLst>
                  <a:ext uri="{0D108BD9-81ED-4DB2-BD59-A6C34878D82A}">
                    <a16:rowId xmlns:a16="http://schemas.microsoft.com/office/drawing/2014/main" val="10007"/>
                  </a:ext>
                </a:extLst>
              </a:tr>
              <a:tr h="368041">
                <a:tc>
                  <a:txBody>
                    <a:bodyPr/>
                    <a:lstStyle/>
                    <a:p>
                      <a:pPr algn="ctr">
                        <a:spcAft>
                          <a:spcPts val="0"/>
                        </a:spcAft>
                        <a:tabLst>
                          <a:tab pos="1638300" algn="l"/>
                        </a:tabLst>
                      </a:pPr>
                      <a:r>
                        <a:rPr lang="es-ES" sz="800" i="1" kern="50">
                          <a:solidFill>
                            <a:srgbClr val="000000"/>
                          </a:solidFill>
                          <a:latin typeface="Arial"/>
                          <a:ea typeface="Times New Roman"/>
                          <a:cs typeface="Times New Roman"/>
                        </a:rPr>
                        <a:t>ENTRADA DIARIA</a:t>
                      </a:r>
                      <a:endParaRPr lang="es-ES" sz="1100" kern="50">
                        <a:latin typeface="Arial"/>
                        <a:ea typeface="Lucida Sans Unicode"/>
                        <a:cs typeface="Times New Roman"/>
                      </a:endParaRPr>
                    </a:p>
                    <a:p>
                      <a:pPr algn="ctr">
                        <a:spcAft>
                          <a:spcPts val="0"/>
                        </a:spcAft>
                        <a:tabLst>
                          <a:tab pos="1638300" algn="l"/>
                        </a:tabLst>
                      </a:pPr>
                      <a:r>
                        <a:rPr lang="es-ES" sz="800" i="1" kern="50">
                          <a:solidFill>
                            <a:srgbClr val="000000"/>
                          </a:solidFill>
                          <a:latin typeface="Arial"/>
                          <a:ea typeface="Times New Roman"/>
                          <a:cs typeface="Times New Roman"/>
                        </a:rPr>
                        <a:t>Adultos</a:t>
                      </a:r>
                      <a:endParaRPr lang="es-ES" sz="1100" kern="50">
                        <a:latin typeface="Arial"/>
                        <a:ea typeface="Lucida Sans Unicode"/>
                        <a:cs typeface="Times New Roman"/>
                      </a:endParaRPr>
                    </a:p>
                  </a:txBody>
                  <a:tcPr marL="68580" marR="68580" marT="0" marB="0" anchor="ctr"/>
                </a:tc>
                <a:tc gridSpan="2">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3</a:t>
                      </a:r>
                      <a:endParaRPr lang="es-ES" sz="1100" kern="50" dirty="0">
                        <a:latin typeface="Arial"/>
                        <a:ea typeface="Lucida Sans Unicode"/>
                        <a:cs typeface="Times New Roman"/>
                      </a:endParaRPr>
                    </a:p>
                  </a:txBody>
                  <a:tcPr marL="68580" marR="68580" marT="0" marB="0" anchor="ctr"/>
                </a:tc>
                <a:tc hMerge="1">
                  <a:txBody>
                    <a:bodyPr/>
                    <a:lstStyle/>
                    <a:p>
                      <a:endParaRPr lang="es-ES"/>
                    </a:p>
                  </a:txBody>
                  <a:tcPr/>
                </a:tc>
                <a:extLst>
                  <a:ext uri="{0D108BD9-81ED-4DB2-BD59-A6C34878D82A}">
                    <a16:rowId xmlns:a16="http://schemas.microsoft.com/office/drawing/2014/main" val="10008"/>
                  </a:ext>
                </a:extLst>
              </a:tr>
            </a:tbl>
          </a:graphicData>
        </a:graphic>
      </p:graphicFrame>
      <p:sp>
        <p:nvSpPr>
          <p:cNvPr id="7" name="6 CuadroTexto"/>
          <p:cNvSpPr txBox="1"/>
          <p:nvPr/>
        </p:nvSpPr>
        <p:spPr>
          <a:xfrm>
            <a:off x="575556" y="4303455"/>
            <a:ext cx="7992888" cy="2400657"/>
          </a:xfrm>
          <a:prstGeom prst="rect">
            <a:avLst/>
          </a:prstGeom>
          <a:noFill/>
        </p:spPr>
        <p:txBody>
          <a:bodyPr wrap="square" rtlCol="0">
            <a:spAutoFit/>
          </a:bodyPr>
          <a:lstStyle/>
          <a:p>
            <a:pPr lvl="0" algn="just" fontAlgn="base">
              <a:spcBef>
                <a:spcPct val="0"/>
              </a:spcBef>
              <a:spcAft>
                <a:spcPct val="0"/>
              </a:spcAft>
              <a:buFontTx/>
              <a:buChar char="•"/>
            </a:pPr>
            <a:r>
              <a:rPr lang="es-ES" sz="1000" dirty="0">
                <a:solidFill>
                  <a:srgbClr val="000000"/>
                </a:solidFill>
                <a:latin typeface="Arial" pitchFamily="34" charset="0"/>
                <a:ea typeface="Times New Roman" pitchFamily="18" charset="0"/>
                <a:cs typeface="Arial" pitchFamily="34" charset="0"/>
              </a:rPr>
              <a:t>Del abono familiar podrán disfrutar todos aquellos beneficiarios que convivan en la misma vivienda debiendo acreditar este extremo mediante certificado expedido por el Excmo. Ayuntamiento de Colindres.</a:t>
            </a:r>
          </a:p>
          <a:p>
            <a:pPr lvl="0" algn="just" fontAlgn="base">
              <a:spcBef>
                <a:spcPct val="0"/>
              </a:spcBef>
              <a:spcAft>
                <a:spcPct val="0"/>
              </a:spcAft>
              <a:buFontTx/>
              <a:buChar char="•"/>
            </a:pPr>
            <a:r>
              <a:rPr lang="es-ES" sz="1000" dirty="0">
                <a:solidFill>
                  <a:srgbClr val="000000"/>
                </a:solidFill>
                <a:latin typeface="Arial" pitchFamily="34" charset="0"/>
                <a:cs typeface="Arial" pitchFamily="34" charset="0"/>
              </a:rPr>
              <a:t>Tendrá derecho de acceso a la piscina descubierta los usuarios que se encuentren en los siguientes supuestos:</a:t>
            </a:r>
          </a:p>
          <a:p>
            <a:pPr lvl="1" algn="just" fontAlgn="base">
              <a:spcBef>
                <a:spcPct val="0"/>
              </a:spcBef>
              <a:spcAft>
                <a:spcPct val="0"/>
              </a:spcAft>
              <a:buFontTx/>
              <a:buChar char="•"/>
            </a:pPr>
            <a:r>
              <a:rPr lang="es-ES" sz="1000" dirty="0">
                <a:solidFill>
                  <a:srgbClr val="000000"/>
                </a:solidFill>
                <a:latin typeface="Arial" pitchFamily="34" charset="0"/>
                <a:cs typeface="Arial" pitchFamily="34" charset="0"/>
              </a:rPr>
              <a:t>Abonen la entrada diaria</a:t>
            </a:r>
          </a:p>
          <a:p>
            <a:pPr lvl="1" algn="just" fontAlgn="base">
              <a:spcBef>
                <a:spcPct val="0"/>
              </a:spcBef>
              <a:spcAft>
                <a:spcPct val="0"/>
              </a:spcAft>
              <a:buFontTx/>
              <a:buChar char="•"/>
            </a:pPr>
            <a:r>
              <a:rPr lang="es-ES" sz="1000" dirty="0">
                <a:solidFill>
                  <a:srgbClr val="000000"/>
                </a:solidFill>
                <a:latin typeface="Arial" pitchFamily="34" charset="0"/>
                <a:cs typeface="Arial" pitchFamily="34" charset="0"/>
              </a:rPr>
              <a:t>Hayan abonado al menos una anualidad completa y consecutiva de la piscina cubierta, con cualquier tipo de abono.</a:t>
            </a:r>
            <a:endParaRPr lang="es-ES" sz="1000" dirty="0">
              <a:latin typeface="Arial" pitchFamily="34" charset="0"/>
              <a:cs typeface="Arial" pitchFamily="34" charset="0"/>
            </a:endParaRPr>
          </a:p>
          <a:p>
            <a:pPr lvl="0" algn="just" eaLnBrk="0" fontAlgn="base" hangingPunct="0">
              <a:spcBef>
                <a:spcPct val="0"/>
              </a:spcBef>
              <a:spcAft>
                <a:spcPct val="0"/>
              </a:spcAft>
              <a:buFontTx/>
              <a:buChar char="•"/>
            </a:pPr>
            <a:r>
              <a:rPr lang="es-ES" sz="1000" dirty="0">
                <a:solidFill>
                  <a:srgbClr val="000000"/>
                </a:solidFill>
                <a:latin typeface="Arial" pitchFamily="34" charset="0"/>
                <a:ea typeface="Times New Roman" pitchFamily="18" charset="0"/>
                <a:cs typeface="Arial" pitchFamily="34" charset="0"/>
              </a:rPr>
              <a:t>En el caso de unidades familiares cuyos miembros se encuentren en situación de desempleo será de aplicación un 40% de descuento sobre la tarifa correspondiente. Los requisitos para su aplicación serán los siguientes:</a:t>
            </a:r>
            <a:endParaRPr lang="es-ES" sz="1000" dirty="0">
              <a:latin typeface="Arial" pitchFamily="34" charset="0"/>
              <a:cs typeface="Arial" pitchFamily="34" charset="0"/>
            </a:endParaRPr>
          </a:p>
          <a:p>
            <a:pPr lvl="0" algn="just" eaLnBrk="0" fontAlgn="base" hangingPunct="0">
              <a:spcBef>
                <a:spcPct val="0"/>
              </a:spcBef>
              <a:spcAft>
                <a:spcPct val="0"/>
              </a:spcAft>
              <a:buFontTx/>
              <a:buChar char="•"/>
            </a:pPr>
            <a:r>
              <a:rPr lang="es-ES" sz="1000" dirty="0">
                <a:solidFill>
                  <a:srgbClr val="000000"/>
                </a:solidFill>
                <a:latin typeface="Arial" pitchFamily="34" charset="0"/>
                <a:ea typeface="Times New Roman" pitchFamily="18" charset="0"/>
                <a:cs typeface="Arial" pitchFamily="34" charset="0"/>
              </a:rPr>
              <a:t>Todos los miembros de la unidad familiar en edad laboral deberán encontrase en situación de desempleo.</a:t>
            </a:r>
            <a:endParaRPr lang="es-ES" sz="1000" dirty="0">
              <a:latin typeface="Arial" pitchFamily="34" charset="0"/>
              <a:cs typeface="Arial" pitchFamily="34" charset="0"/>
            </a:endParaRPr>
          </a:p>
          <a:p>
            <a:pPr lvl="0" algn="just" eaLnBrk="0" fontAlgn="base" hangingPunct="0">
              <a:spcBef>
                <a:spcPct val="0"/>
              </a:spcBef>
              <a:spcAft>
                <a:spcPct val="0"/>
              </a:spcAft>
              <a:buFontTx/>
              <a:buChar char="•"/>
            </a:pPr>
            <a:r>
              <a:rPr lang="es-ES" sz="1000" dirty="0">
                <a:solidFill>
                  <a:srgbClr val="000000"/>
                </a:solidFill>
                <a:latin typeface="Arial" pitchFamily="34" charset="0"/>
                <a:ea typeface="Times New Roman" pitchFamily="18" charset="0"/>
                <a:cs typeface="Arial" pitchFamily="34" charset="0"/>
              </a:rPr>
              <a:t> Figurar inscritos como demandantes de empleo al menos dieciocho meses en un total de veinticuatro antes de la fecha de solicitud.</a:t>
            </a:r>
            <a:endParaRPr lang="es-ES" sz="1000" dirty="0">
              <a:latin typeface="Arial" pitchFamily="34" charset="0"/>
              <a:cs typeface="Arial" pitchFamily="34" charset="0"/>
            </a:endParaRPr>
          </a:p>
          <a:p>
            <a:pPr lvl="0" algn="just" eaLnBrk="0" fontAlgn="base" hangingPunct="0">
              <a:spcBef>
                <a:spcPct val="0"/>
              </a:spcBef>
              <a:spcAft>
                <a:spcPct val="0"/>
              </a:spcAft>
            </a:pPr>
            <a:r>
              <a:rPr lang="es-ES" sz="1000" dirty="0">
                <a:solidFill>
                  <a:srgbClr val="000000"/>
                </a:solidFill>
                <a:latin typeface="Arial" pitchFamily="34" charset="0"/>
                <a:ea typeface="Times New Roman" pitchFamily="18" charset="0"/>
                <a:cs typeface="Times New Roman" pitchFamily="18" charset="0"/>
              </a:rPr>
              <a:t>La documentación a aportar:</a:t>
            </a:r>
            <a:endParaRPr lang="es-ES" sz="1000" dirty="0">
              <a:latin typeface="Arial" pitchFamily="34" charset="0"/>
              <a:cs typeface="Arial" pitchFamily="34" charset="0"/>
            </a:endParaRPr>
          </a:p>
          <a:p>
            <a:pPr lvl="0" algn="just" eaLnBrk="0" fontAlgn="base" hangingPunct="0">
              <a:spcBef>
                <a:spcPct val="0"/>
              </a:spcBef>
              <a:spcAft>
                <a:spcPct val="0"/>
              </a:spcAft>
              <a:buFontTx/>
              <a:buChar char="•"/>
            </a:pPr>
            <a:r>
              <a:rPr lang="es-ES" sz="1000" dirty="0">
                <a:solidFill>
                  <a:srgbClr val="000000"/>
                </a:solidFill>
                <a:latin typeface="Arial" pitchFamily="34" charset="0"/>
                <a:ea typeface="Times New Roman" pitchFamily="18" charset="0"/>
                <a:cs typeface="Arial" pitchFamily="34" charset="0"/>
              </a:rPr>
              <a:t>DNI, original y fotocopia.</a:t>
            </a:r>
            <a:endParaRPr lang="es-ES" sz="1000" dirty="0">
              <a:latin typeface="Arial" pitchFamily="34" charset="0"/>
              <a:cs typeface="Arial" pitchFamily="34" charset="0"/>
            </a:endParaRPr>
          </a:p>
          <a:p>
            <a:pPr lvl="0" algn="just" eaLnBrk="0" fontAlgn="base" hangingPunct="0">
              <a:spcBef>
                <a:spcPct val="0"/>
              </a:spcBef>
              <a:spcAft>
                <a:spcPct val="0"/>
              </a:spcAft>
              <a:buFontTx/>
              <a:buChar char="•"/>
            </a:pPr>
            <a:r>
              <a:rPr lang="es-ES" sz="1000" dirty="0">
                <a:solidFill>
                  <a:srgbClr val="000000"/>
                </a:solidFill>
                <a:latin typeface="Arial" pitchFamily="34" charset="0"/>
                <a:ea typeface="Times New Roman" pitchFamily="18" charset="0"/>
                <a:cs typeface="Arial" pitchFamily="34" charset="0"/>
              </a:rPr>
              <a:t>Tarjeta de demanda de empleo en vigor, original y fotocopia.</a:t>
            </a:r>
            <a:endParaRPr lang="es-ES" sz="1000" dirty="0">
              <a:latin typeface="Arial" pitchFamily="34" charset="0"/>
              <a:cs typeface="Arial" pitchFamily="34" charset="0"/>
            </a:endParaRPr>
          </a:p>
          <a:p>
            <a:pPr lvl="0" algn="just" eaLnBrk="0" fontAlgn="base" hangingPunct="0">
              <a:spcBef>
                <a:spcPct val="0"/>
              </a:spcBef>
              <a:spcAft>
                <a:spcPct val="0"/>
              </a:spcAft>
              <a:buFontTx/>
              <a:buChar char="•"/>
            </a:pPr>
            <a:r>
              <a:rPr lang="es-ES" sz="1000" dirty="0">
                <a:solidFill>
                  <a:srgbClr val="000000"/>
                </a:solidFill>
                <a:latin typeface="Arial" pitchFamily="34" charset="0"/>
                <a:ea typeface="Times New Roman" pitchFamily="18" charset="0"/>
                <a:cs typeface="Arial" pitchFamily="34" charset="0"/>
              </a:rPr>
              <a:t>Vida laboral actual, original y fotocopia.</a:t>
            </a:r>
            <a:endParaRPr lang="es-ES" sz="1000" dirty="0">
              <a:latin typeface="Arial" pitchFamily="34" charset="0"/>
              <a:cs typeface="Arial" pitchFamily="34" charset="0"/>
            </a:endParaRPr>
          </a:p>
          <a:p>
            <a:pPr lvl="0" algn="just" eaLnBrk="0" fontAlgn="base" hangingPunct="0">
              <a:spcBef>
                <a:spcPct val="0"/>
              </a:spcBef>
              <a:spcAft>
                <a:spcPct val="0"/>
              </a:spcAft>
              <a:buFontTx/>
              <a:buChar char="•"/>
            </a:pPr>
            <a:r>
              <a:rPr lang="es-ES" sz="1000" dirty="0">
                <a:solidFill>
                  <a:srgbClr val="000000"/>
                </a:solidFill>
                <a:latin typeface="Arial" pitchFamily="34" charset="0"/>
                <a:ea typeface="Times New Roman" pitchFamily="18" charset="0"/>
                <a:cs typeface="Arial" pitchFamily="34" charset="0"/>
              </a:rPr>
              <a:t>Libro de familia o certificado de convivencia (en este último caso se entiende como unidad de convivencia el matrimonio o pareja unida por análoga relación, junto con sus descendientes, ya sean comunes o no).</a:t>
            </a:r>
            <a:endParaRPr lang="es-ES" sz="1000" dirty="0">
              <a:latin typeface="Arial" pitchFamily="34" charset="0"/>
              <a:cs typeface="Arial" pitchFamily="34" charset="0"/>
            </a:endParaRPr>
          </a:p>
        </p:txBody>
      </p:sp>
      <p:pic>
        <p:nvPicPr>
          <p:cNvPr id="5" name="Imagen 4">
            <a:extLst>
              <a:ext uri="{FF2B5EF4-FFF2-40B4-BE49-F238E27FC236}">
                <a16:creationId xmlns:a16="http://schemas.microsoft.com/office/drawing/2014/main" id="{8F05CF75-B1CD-4C4E-AF20-7CC087CEC9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244408" y="0"/>
            <a:ext cx="648072" cy="109568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348648"/>
          </a:xfrm>
        </p:spPr>
        <p:txBody>
          <a:bodyPr>
            <a:normAutofit/>
          </a:bodyPr>
          <a:lstStyle/>
          <a:p>
            <a:r>
              <a:rPr lang="es-ES" sz="1800" dirty="0">
                <a:latin typeface="Arial" pitchFamily="34" charset="0"/>
                <a:cs typeface="Arial" pitchFamily="34" charset="0"/>
              </a:rPr>
              <a:t>CAMPO DE FUTBOL DEL CARMEN </a:t>
            </a:r>
          </a:p>
        </p:txBody>
      </p:sp>
      <p:graphicFrame>
        <p:nvGraphicFramePr>
          <p:cNvPr id="4" name="3 Marcador de contenido"/>
          <p:cNvGraphicFramePr>
            <a:graphicFrameLocks noGrp="1"/>
          </p:cNvGraphicFramePr>
          <p:nvPr>
            <p:ph idx="1"/>
          </p:nvPr>
        </p:nvGraphicFramePr>
        <p:xfrm>
          <a:off x="457200" y="1412777"/>
          <a:ext cx="8229600" cy="2664297"/>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331">
                <a:tc>
                  <a:txBody>
                    <a:bodyPr/>
                    <a:lstStyle/>
                    <a:p>
                      <a:r>
                        <a:rPr lang="es-ES" sz="1000" dirty="0">
                          <a:latin typeface="Arial" pitchFamily="34" charset="0"/>
                          <a:cs typeface="Arial" pitchFamily="34" charset="0"/>
                        </a:rPr>
                        <a:t>ENTRENAMIENTOS</a:t>
                      </a:r>
                    </a:p>
                  </a:txBody>
                  <a:tcPr/>
                </a:tc>
                <a:tc>
                  <a:txBody>
                    <a:bodyPr/>
                    <a:lstStyle/>
                    <a:p>
                      <a:endParaRPr lang="es-ES"/>
                    </a:p>
                  </a:txBody>
                  <a:tcPr/>
                </a:tc>
                <a:extLst>
                  <a:ext uri="{0D108BD9-81ED-4DB2-BD59-A6C34878D82A}">
                    <a16:rowId xmlns:a16="http://schemas.microsoft.com/office/drawing/2014/main" val="10000"/>
                  </a:ext>
                </a:extLst>
              </a:tr>
              <a:tr h="274805">
                <a:tc>
                  <a:txBody>
                    <a:bodyPr/>
                    <a:lstStyle/>
                    <a:p>
                      <a:pPr algn="ctr">
                        <a:spcAft>
                          <a:spcPts val="0"/>
                        </a:spcAft>
                        <a:tabLst>
                          <a:tab pos="1638300" algn="l"/>
                        </a:tabLst>
                      </a:pPr>
                      <a:r>
                        <a:rPr lang="es-ES" sz="800" i="1" kern="50" dirty="0">
                          <a:solidFill>
                            <a:srgbClr val="000000"/>
                          </a:solidFill>
                          <a:latin typeface="Calibri"/>
                          <a:ea typeface="Lucida Sans Unicode"/>
                          <a:cs typeface="Tahoma"/>
                        </a:rPr>
                        <a:t>Días sueltos</a:t>
                      </a:r>
                      <a:endParaRPr lang="es-ES" sz="1100" kern="50" dirty="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a:solidFill>
                            <a:srgbClr val="000000"/>
                          </a:solidFill>
                          <a:latin typeface="Calibri"/>
                          <a:ea typeface="Lucida Sans Unicode"/>
                          <a:cs typeface="Tahoma"/>
                        </a:rPr>
                        <a:t>50,00 €</a:t>
                      </a:r>
                      <a:endParaRPr lang="es-ES" sz="1100" kern="50">
                        <a:latin typeface="Arial"/>
                        <a:ea typeface="Lucida Sans Unicode"/>
                        <a:cs typeface="Times New Roman"/>
                      </a:endParaRPr>
                    </a:p>
                  </a:txBody>
                  <a:tcPr marL="68580" marR="68580" marT="0" marB="0"/>
                </a:tc>
                <a:extLst>
                  <a:ext uri="{0D108BD9-81ED-4DB2-BD59-A6C34878D82A}">
                    <a16:rowId xmlns:a16="http://schemas.microsoft.com/office/drawing/2014/main" val="10001"/>
                  </a:ext>
                </a:extLst>
              </a:tr>
              <a:tr h="274805">
                <a:tc>
                  <a:txBody>
                    <a:bodyPr/>
                    <a:lstStyle/>
                    <a:p>
                      <a:pPr algn="ctr">
                        <a:spcAft>
                          <a:spcPts val="0"/>
                        </a:spcAft>
                        <a:tabLst>
                          <a:tab pos="1638300" algn="l"/>
                        </a:tabLst>
                      </a:pPr>
                      <a:r>
                        <a:rPr lang="es-ES" sz="800" i="1" kern="50" dirty="0">
                          <a:solidFill>
                            <a:srgbClr val="000000"/>
                          </a:solidFill>
                          <a:latin typeface="Calibri"/>
                          <a:ea typeface="Lucida Sans Unicode"/>
                          <a:cs typeface="Tahoma"/>
                        </a:rPr>
                        <a:t>Abono semanal (máximo de 4 entrenamientos de 2 horas cada uno)</a:t>
                      </a:r>
                      <a:endParaRPr lang="es-ES" sz="1100" kern="50" dirty="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a:solidFill>
                            <a:srgbClr val="000000"/>
                          </a:solidFill>
                          <a:latin typeface="Calibri"/>
                          <a:ea typeface="Lucida Sans Unicode"/>
                          <a:cs typeface="Tahoma"/>
                        </a:rPr>
                        <a:t>150,00 €</a:t>
                      </a:r>
                      <a:endParaRPr lang="es-ES" sz="1100" kern="50">
                        <a:latin typeface="Arial"/>
                        <a:ea typeface="Lucida Sans Unicode"/>
                        <a:cs typeface="Times New Roman"/>
                      </a:endParaRPr>
                    </a:p>
                  </a:txBody>
                  <a:tcPr marL="68580" marR="68580" marT="0" marB="0"/>
                </a:tc>
                <a:extLst>
                  <a:ext uri="{0D108BD9-81ED-4DB2-BD59-A6C34878D82A}">
                    <a16:rowId xmlns:a16="http://schemas.microsoft.com/office/drawing/2014/main" val="10002"/>
                  </a:ext>
                </a:extLst>
              </a:tr>
              <a:tr h="274805">
                <a:tc>
                  <a:txBody>
                    <a:bodyPr/>
                    <a:lstStyle/>
                    <a:p>
                      <a:pPr algn="ctr">
                        <a:spcAft>
                          <a:spcPts val="0"/>
                        </a:spcAft>
                        <a:tabLst>
                          <a:tab pos="1638300" algn="l"/>
                        </a:tabLst>
                      </a:pPr>
                      <a:r>
                        <a:rPr lang="es-ES" sz="800" i="1" kern="50" dirty="0">
                          <a:solidFill>
                            <a:srgbClr val="000000"/>
                          </a:solidFill>
                          <a:latin typeface="Calibri"/>
                          <a:ea typeface="Lucida Sans Unicode"/>
                          <a:cs typeface="Tahoma"/>
                        </a:rPr>
                        <a:t>Abono mensual</a:t>
                      </a:r>
                      <a:endParaRPr lang="es-ES" sz="1100" kern="50" dirty="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a:solidFill>
                            <a:srgbClr val="000000"/>
                          </a:solidFill>
                          <a:latin typeface="Calibri"/>
                          <a:ea typeface="Lucida Sans Unicode"/>
                          <a:cs typeface="Tahoma"/>
                        </a:rPr>
                        <a:t>300,00 €</a:t>
                      </a:r>
                      <a:endParaRPr lang="es-ES" sz="1100" kern="50">
                        <a:latin typeface="Arial"/>
                        <a:ea typeface="Lucida Sans Unicode"/>
                        <a:cs typeface="Times New Roman"/>
                      </a:endParaRPr>
                    </a:p>
                  </a:txBody>
                  <a:tcPr marL="68580" marR="68580" marT="0" marB="0"/>
                </a:tc>
                <a:extLst>
                  <a:ext uri="{0D108BD9-81ED-4DB2-BD59-A6C34878D82A}">
                    <a16:rowId xmlns:a16="http://schemas.microsoft.com/office/drawing/2014/main" val="10003"/>
                  </a:ext>
                </a:extLst>
              </a:tr>
              <a:tr h="274805">
                <a:tc>
                  <a:txBody>
                    <a:bodyPr/>
                    <a:lstStyle/>
                    <a:p>
                      <a:pPr algn="ctr">
                        <a:spcAft>
                          <a:spcPts val="0"/>
                        </a:spcAft>
                        <a:tabLst>
                          <a:tab pos="1638300" algn="l"/>
                        </a:tabLst>
                      </a:pPr>
                      <a:r>
                        <a:rPr lang="es-ES" sz="800" i="1" kern="50" dirty="0">
                          <a:solidFill>
                            <a:srgbClr val="000000"/>
                          </a:solidFill>
                          <a:latin typeface="Calibri"/>
                          <a:ea typeface="Lucida Sans Unicode"/>
                          <a:cs typeface="Tahoma"/>
                        </a:rPr>
                        <a:t>Abono temporada</a:t>
                      </a:r>
                      <a:endParaRPr lang="es-ES" sz="1100" kern="50" dirty="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dirty="0">
                          <a:solidFill>
                            <a:srgbClr val="000000"/>
                          </a:solidFill>
                          <a:latin typeface="Calibri"/>
                          <a:ea typeface="Lucida Sans Unicode"/>
                          <a:cs typeface="Tahoma"/>
                        </a:rPr>
                        <a:t>3.000,00 €</a:t>
                      </a:r>
                      <a:endParaRPr lang="es-ES" sz="1100" kern="50" dirty="0">
                        <a:latin typeface="Arial"/>
                        <a:ea typeface="Lucida Sans Unicode"/>
                        <a:cs typeface="Times New Roman"/>
                      </a:endParaRPr>
                    </a:p>
                  </a:txBody>
                  <a:tcPr marL="68580" marR="68580" marT="0" marB="0"/>
                </a:tc>
                <a:extLst>
                  <a:ext uri="{0D108BD9-81ED-4DB2-BD59-A6C34878D82A}">
                    <a16:rowId xmlns:a16="http://schemas.microsoft.com/office/drawing/2014/main" val="10004"/>
                  </a:ext>
                </a:extLst>
              </a:tr>
              <a:tr h="370331">
                <a:tc>
                  <a:txBody>
                    <a:bodyPr/>
                    <a:lstStyle/>
                    <a:p>
                      <a:r>
                        <a:rPr lang="es-ES" sz="1000" dirty="0">
                          <a:latin typeface="Arial" pitchFamily="34" charset="0"/>
                          <a:cs typeface="Arial" pitchFamily="34" charset="0"/>
                        </a:rPr>
                        <a:t>TORNEOS</a:t>
                      </a:r>
                    </a:p>
                  </a:txBody>
                  <a:tcPr/>
                </a:tc>
                <a:tc>
                  <a:txBody>
                    <a:bodyPr/>
                    <a:lstStyle/>
                    <a:p>
                      <a:endParaRPr lang="es-ES"/>
                    </a:p>
                  </a:txBody>
                  <a:tcPr/>
                </a:tc>
                <a:extLst>
                  <a:ext uri="{0D108BD9-81ED-4DB2-BD59-A6C34878D82A}">
                    <a16:rowId xmlns:a16="http://schemas.microsoft.com/office/drawing/2014/main" val="10005"/>
                  </a:ext>
                </a:extLst>
              </a:tr>
              <a:tr h="274805">
                <a:tc>
                  <a:txBody>
                    <a:bodyPr/>
                    <a:lstStyle/>
                    <a:p>
                      <a:pPr algn="ctr">
                        <a:spcAft>
                          <a:spcPts val="0"/>
                        </a:spcAft>
                        <a:tabLst>
                          <a:tab pos="1638300" algn="l"/>
                        </a:tabLst>
                      </a:pPr>
                      <a:r>
                        <a:rPr lang="es-ES" sz="800" i="1" kern="50" dirty="0">
                          <a:solidFill>
                            <a:srgbClr val="000000"/>
                          </a:solidFill>
                          <a:latin typeface="Calibri"/>
                          <a:ea typeface="Lucida Sans Unicode"/>
                          <a:cs typeface="Tahoma"/>
                        </a:rPr>
                        <a:t>Días sueltos</a:t>
                      </a:r>
                      <a:endParaRPr lang="es-ES" sz="1100" kern="50" dirty="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a:solidFill>
                            <a:srgbClr val="000000"/>
                          </a:solidFill>
                          <a:latin typeface="Calibri"/>
                          <a:ea typeface="Lucida Sans Unicode"/>
                          <a:cs typeface="Tahoma"/>
                        </a:rPr>
                        <a:t>200,00 €</a:t>
                      </a:r>
                      <a:endParaRPr lang="es-ES" sz="1100" kern="50">
                        <a:latin typeface="Arial"/>
                        <a:ea typeface="Lucida Sans Unicode"/>
                        <a:cs typeface="Times New Roman"/>
                      </a:endParaRPr>
                    </a:p>
                  </a:txBody>
                  <a:tcPr marL="68580" marR="68580" marT="0" marB="0"/>
                </a:tc>
                <a:extLst>
                  <a:ext uri="{0D108BD9-81ED-4DB2-BD59-A6C34878D82A}">
                    <a16:rowId xmlns:a16="http://schemas.microsoft.com/office/drawing/2014/main" val="10006"/>
                  </a:ext>
                </a:extLst>
              </a:tr>
              <a:tr h="274805">
                <a:tc>
                  <a:txBody>
                    <a:bodyPr/>
                    <a:lstStyle/>
                    <a:p>
                      <a:pPr algn="ctr">
                        <a:spcAft>
                          <a:spcPts val="0"/>
                        </a:spcAft>
                        <a:tabLst>
                          <a:tab pos="1638300" algn="l"/>
                        </a:tabLst>
                      </a:pPr>
                      <a:r>
                        <a:rPr lang="es-ES" sz="800" i="1" kern="50" dirty="0">
                          <a:solidFill>
                            <a:srgbClr val="000000"/>
                          </a:solidFill>
                          <a:latin typeface="Calibri"/>
                          <a:ea typeface="Lucida Sans Unicode"/>
                          <a:cs typeface="Tahoma"/>
                        </a:rPr>
                        <a:t>Abono dos días</a:t>
                      </a:r>
                      <a:endParaRPr lang="es-ES" sz="1100" kern="50" dirty="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a:solidFill>
                            <a:srgbClr val="000000"/>
                          </a:solidFill>
                          <a:latin typeface="Calibri"/>
                          <a:ea typeface="Lucida Sans Unicode"/>
                          <a:cs typeface="Tahoma"/>
                        </a:rPr>
                        <a:t>300,00 €</a:t>
                      </a:r>
                      <a:endParaRPr lang="es-ES" sz="1100" kern="50">
                        <a:latin typeface="Arial"/>
                        <a:ea typeface="Lucida Sans Unicode"/>
                        <a:cs typeface="Times New Roman"/>
                      </a:endParaRPr>
                    </a:p>
                  </a:txBody>
                  <a:tcPr marL="68580" marR="68580" marT="0" marB="0"/>
                </a:tc>
                <a:extLst>
                  <a:ext uri="{0D108BD9-81ED-4DB2-BD59-A6C34878D82A}">
                    <a16:rowId xmlns:a16="http://schemas.microsoft.com/office/drawing/2014/main" val="10007"/>
                  </a:ext>
                </a:extLst>
              </a:tr>
              <a:tr h="274805">
                <a:tc>
                  <a:txBody>
                    <a:bodyPr/>
                    <a:lstStyle/>
                    <a:p>
                      <a:pPr algn="ctr">
                        <a:spcAft>
                          <a:spcPts val="0"/>
                        </a:spcAft>
                        <a:tabLst>
                          <a:tab pos="1638300" algn="l"/>
                        </a:tabLst>
                      </a:pPr>
                      <a:r>
                        <a:rPr lang="es-ES" sz="800" i="1" kern="50" dirty="0">
                          <a:solidFill>
                            <a:srgbClr val="000000"/>
                          </a:solidFill>
                          <a:latin typeface="Calibri"/>
                          <a:ea typeface="Lucida Sans Unicode"/>
                          <a:cs typeface="Tahoma"/>
                        </a:rPr>
                        <a:t>Abono tres días</a:t>
                      </a:r>
                      <a:endParaRPr lang="es-ES" sz="1100" kern="50" dirty="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dirty="0">
                          <a:solidFill>
                            <a:srgbClr val="000000"/>
                          </a:solidFill>
                          <a:latin typeface="Calibri"/>
                          <a:ea typeface="Lucida Sans Unicode"/>
                          <a:cs typeface="Tahoma"/>
                        </a:rPr>
                        <a:t>350,00 €</a:t>
                      </a:r>
                      <a:endParaRPr lang="es-ES" sz="1100" kern="50" dirty="0">
                        <a:latin typeface="Arial"/>
                        <a:ea typeface="Lucida Sans Unicode"/>
                        <a:cs typeface="Times New Roman"/>
                      </a:endParaRPr>
                    </a:p>
                  </a:txBody>
                  <a:tcPr marL="68580" marR="68580" marT="0" marB="0"/>
                </a:tc>
                <a:extLst>
                  <a:ext uri="{0D108BD9-81ED-4DB2-BD59-A6C34878D82A}">
                    <a16:rowId xmlns:a16="http://schemas.microsoft.com/office/drawing/2014/main" val="10008"/>
                  </a:ext>
                </a:extLst>
              </a:tr>
            </a:tbl>
          </a:graphicData>
        </a:graphic>
      </p:graphicFrame>
      <p:graphicFrame>
        <p:nvGraphicFramePr>
          <p:cNvPr id="5" name="4 Tabla"/>
          <p:cNvGraphicFramePr>
            <a:graphicFrameLocks noGrp="1"/>
          </p:cNvGraphicFramePr>
          <p:nvPr/>
        </p:nvGraphicFramePr>
        <p:xfrm>
          <a:off x="467545" y="4293097"/>
          <a:ext cx="8208912" cy="2016224"/>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576064">
                <a:tc>
                  <a:txBody>
                    <a:bodyPr/>
                    <a:lstStyle/>
                    <a:p>
                      <a:r>
                        <a:rPr lang="es-ES" sz="1000" dirty="0">
                          <a:latin typeface="Arial" pitchFamily="34" charset="0"/>
                          <a:cs typeface="Arial" pitchFamily="34" charset="0"/>
                        </a:rPr>
                        <a:t>CAMPUS</a:t>
                      </a:r>
                    </a:p>
                  </a:txBody>
                  <a:tcPr/>
                </a:tc>
                <a:tc>
                  <a:txBody>
                    <a:bodyPr/>
                    <a:lstStyle/>
                    <a:p>
                      <a:endParaRPr lang="es-ES"/>
                    </a:p>
                  </a:txBody>
                  <a:tcPr/>
                </a:tc>
                <a:tc>
                  <a:txBody>
                    <a:bodyPr/>
                    <a:lstStyle/>
                    <a:p>
                      <a:endParaRPr lang="es-ES"/>
                    </a:p>
                  </a:txBody>
                  <a:tcPr/>
                </a:tc>
                <a:extLst>
                  <a:ext uri="{0D108BD9-81ED-4DB2-BD59-A6C34878D82A}">
                    <a16:rowId xmlns:a16="http://schemas.microsoft.com/office/drawing/2014/main" val="10000"/>
                  </a:ext>
                </a:extLst>
              </a:tr>
              <a:tr h="288032">
                <a:tc>
                  <a:txBody>
                    <a:bodyPr/>
                    <a:lstStyle/>
                    <a:p>
                      <a:pPr algn="ctr">
                        <a:spcAft>
                          <a:spcPts val="0"/>
                        </a:spcAft>
                        <a:tabLst>
                          <a:tab pos="1638300" algn="l"/>
                        </a:tabLst>
                      </a:pPr>
                      <a:r>
                        <a:rPr lang="es-ES" sz="800" b="1" i="1" kern="50" dirty="0">
                          <a:solidFill>
                            <a:srgbClr val="000000"/>
                          </a:solidFill>
                          <a:latin typeface="Calibri"/>
                          <a:ea typeface="Lucida Sans Unicode"/>
                          <a:cs typeface="Tahoma"/>
                        </a:rPr>
                        <a:t>TIPO ACTIVIDAD</a:t>
                      </a:r>
                      <a:endParaRPr lang="es-ES" sz="1100" kern="50" dirty="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b="1" i="1" kern="50">
                          <a:solidFill>
                            <a:srgbClr val="000000"/>
                          </a:solidFill>
                          <a:latin typeface="Calibri"/>
                          <a:ea typeface="Lucida Sans Unicode"/>
                          <a:cs typeface="Tahoma"/>
                        </a:rPr>
                        <a:t>MEDIA JORNADA (4 HORAS)</a:t>
                      </a:r>
                      <a:endParaRPr lang="es-ES" sz="1100" kern="5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b="1" i="1" kern="50">
                          <a:solidFill>
                            <a:srgbClr val="000000"/>
                          </a:solidFill>
                          <a:latin typeface="Calibri"/>
                          <a:ea typeface="Lucida Sans Unicode"/>
                          <a:cs typeface="Tahoma"/>
                        </a:rPr>
                        <a:t>JORNADA COMPLETA (8 HORAS)</a:t>
                      </a:r>
                      <a:endParaRPr lang="es-ES" sz="1100" kern="50">
                        <a:latin typeface="Arial"/>
                        <a:ea typeface="Lucida Sans Unicode"/>
                        <a:cs typeface="Times New Roman"/>
                      </a:endParaRPr>
                    </a:p>
                  </a:txBody>
                  <a:tcPr marL="68580" marR="68580" marT="0" marB="0"/>
                </a:tc>
                <a:extLst>
                  <a:ext uri="{0D108BD9-81ED-4DB2-BD59-A6C34878D82A}">
                    <a16:rowId xmlns:a16="http://schemas.microsoft.com/office/drawing/2014/main" val="10001"/>
                  </a:ext>
                </a:extLst>
              </a:tr>
              <a:tr h="288032">
                <a:tc>
                  <a:txBody>
                    <a:bodyPr/>
                    <a:lstStyle/>
                    <a:p>
                      <a:pPr algn="ctr">
                        <a:spcAft>
                          <a:spcPts val="0"/>
                        </a:spcAft>
                        <a:tabLst>
                          <a:tab pos="1638300" algn="l"/>
                        </a:tabLst>
                      </a:pPr>
                      <a:r>
                        <a:rPr lang="es-ES" sz="800" i="1" kern="50">
                          <a:solidFill>
                            <a:srgbClr val="000000"/>
                          </a:solidFill>
                          <a:latin typeface="Calibri"/>
                          <a:ea typeface="Lucida Sans Unicode"/>
                          <a:cs typeface="Tahoma"/>
                        </a:rPr>
                        <a:t>Abono semanal (menos de 20 de alumnos)</a:t>
                      </a:r>
                      <a:endParaRPr lang="es-ES" sz="1100" kern="5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a:solidFill>
                            <a:srgbClr val="000000"/>
                          </a:solidFill>
                          <a:latin typeface="Calibri"/>
                          <a:ea typeface="Lucida Sans Unicode"/>
                          <a:cs typeface="Tahoma"/>
                        </a:rPr>
                        <a:t>150,00 €</a:t>
                      </a:r>
                      <a:endParaRPr lang="es-ES" sz="1100" kern="5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a:solidFill>
                            <a:srgbClr val="000000"/>
                          </a:solidFill>
                          <a:latin typeface="Calibri"/>
                          <a:ea typeface="Lucida Sans Unicode"/>
                          <a:cs typeface="Tahoma"/>
                        </a:rPr>
                        <a:t>200,00 €</a:t>
                      </a:r>
                      <a:endParaRPr lang="es-ES" sz="1100" kern="50">
                        <a:latin typeface="Arial"/>
                        <a:ea typeface="Lucida Sans Unicode"/>
                        <a:cs typeface="Times New Roman"/>
                      </a:endParaRPr>
                    </a:p>
                  </a:txBody>
                  <a:tcPr marL="68580" marR="68580" marT="0" marB="0"/>
                </a:tc>
                <a:extLst>
                  <a:ext uri="{0D108BD9-81ED-4DB2-BD59-A6C34878D82A}">
                    <a16:rowId xmlns:a16="http://schemas.microsoft.com/office/drawing/2014/main" val="10002"/>
                  </a:ext>
                </a:extLst>
              </a:tr>
              <a:tr h="288032">
                <a:tc>
                  <a:txBody>
                    <a:bodyPr/>
                    <a:lstStyle/>
                    <a:p>
                      <a:pPr algn="ctr">
                        <a:spcAft>
                          <a:spcPts val="0"/>
                        </a:spcAft>
                        <a:tabLst>
                          <a:tab pos="1638300" algn="l"/>
                        </a:tabLst>
                      </a:pPr>
                      <a:r>
                        <a:rPr lang="es-ES" sz="800" i="1" kern="50">
                          <a:solidFill>
                            <a:srgbClr val="000000"/>
                          </a:solidFill>
                          <a:latin typeface="Calibri"/>
                          <a:ea typeface="Lucida Sans Unicode"/>
                          <a:cs typeface="Tahoma"/>
                        </a:rPr>
                        <a:t>Abono semanal (20 de alumnos o más)</a:t>
                      </a:r>
                      <a:endParaRPr lang="es-ES" sz="1100" kern="5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a:solidFill>
                            <a:srgbClr val="000000"/>
                          </a:solidFill>
                          <a:latin typeface="Calibri"/>
                          <a:ea typeface="Lucida Sans Unicode"/>
                          <a:cs typeface="Tahoma"/>
                        </a:rPr>
                        <a:t>300,00 €</a:t>
                      </a:r>
                      <a:endParaRPr lang="es-ES" sz="1100" kern="5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a:solidFill>
                            <a:srgbClr val="000000"/>
                          </a:solidFill>
                          <a:latin typeface="Calibri"/>
                          <a:ea typeface="Lucida Sans Unicode"/>
                          <a:cs typeface="Tahoma"/>
                        </a:rPr>
                        <a:t>450,00 €</a:t>
                      </a:r>
                      <a:endParaRPr lang="es-ES" sz="1100" kern="50">
                        <a:latin typeface="Arial"/>
                        <a:ea typeface="Lucida Sans Unicode"/>
                        <a:cs typeface="Times New Roman"/>
                      </a:endParaRPr>
                    </a:p>
                  </a:txBody>
                  <a:tcPr marL="68580" marR="68580" marT="0" marB="0"/>
                </a:tc>
                <a:extLst>
                  <a:ext uri="{0D108BD9-81ED-4DB2-BD59-A6C34878D82A}">
                    <a16:rowId xmlns:a16="http://schemas.microsoft.com/office/drawing/2014/main" val="10003"/>
                  </a:ext>
                </a:extLst>
              </a:tr>
              <a:tr h="288032">
                <a:tc>
                  <a:txBody>
                    <a:bodyPr/>
                    <a:lstStyle/>
                    <a:p>
                      <a:pPr algn="ctr">
                        <a:spcAft>
                          <a:spcPts val="0"/>
                        </a:spcAft>
                        <a:tabLst>
                          <a:tab pos="1638300" algn="l"/>
                        </a:tabLst>
                      </a:pPr>
                      <a:r>
                        <a:rPr lang="es-ES" sz="800" i="1" kern="50">
                          <a:solidFill>
                            <a:srgbClr val="000000"/>
                          </a:solidFill>
                          <a:latin typeface="Calibri"/>
                          <a:ea typeface="Lucida Sans Unicode"/>
                          <a:cs typeface="Tahoma"/>
                        </a:rPr>
                        <a:t>Abono dos semanas (menos de 20 de alumnos)</a:t>
                      </a:r>
                      <a:endParaRPr lang="es-ES" sz="1100" kern="5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a:solidFill>
                            <a:srgbClr val="000000"/>
                          </a:solidFill>
                          <a:latin typeface="Calibri"/>
                          <a:ea typeface="Lucida Sans Unicode"/>
                          <a:cs typeface="Tahoma"/>
                        </a:rPr>
                        <a:t>200,00 €</a:t>
                      </a:r>
                      <a:endParaRPr lang="es-ES" sz="1100" kern="5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a:solidFill>
                            <a:srgbClr val="000000"/>
                          </a:solidFill>
                          <a:latin typeface="Calibri"/>
                          <a:ea typeface="Lucida Sans Unicode"/>
                          <a:cs typeface="Tahoma"/>
                        </a:rPr>
                        <a:t>250,00 €</a:t>
                      </a:r>
                      <a:endParaRPr lang="es-ES" sz="1100" kern="50">
                        <a:latin typeface="Arial"/>
                        <a:ea typeface="Lucida Sans Unicode"/>
                        <a:cs typeface="Times New Roman"/>
                      </a:endParaRPr>
                    </a:p>
                  </a:txBody>
                  <a:tcPr marL="68580" marR="68580" marT="0" marB="0"/>
                </a:tc>
                <a:extLst>
                  <a:ext uri="{0D108BD9-81ED-4DB2-BD59-A6C34878D82A}">
                    <a16:rowId xmlns:a16="http://schemas.microsoft.com/office/drawing/2014/main" val="10004"/>
                  </a:ext>
                </a:extLst>
              </a:tr>
              <a:tr h="288032">
                <a:tc>
                  <a:txBody>
                    <a:bodyPr/>
                    <a:lstStyle/>
                    <a:p>
                      <a:pPr algn="ctr">
                        <a:spcAft>
                          <a:spcPts val="0"/>
                        </a:spcAft>
                        <a:tabLst>
                          <a:tab pos="1638300" algn="l"/>
                        </a:tabLst>
                      </a:pPr>
                      <a:r>
                        <a:rPr lang="es-ES" sz="800" i="1" kern="50">
                          <a:solidFill>
                            <a:srgbClr val="000000"/>
                          </a:solidFill>
                          <a:latin typeface="Calibri"/>
                          <a:ea typeface="Lucida Sans Unicode"/>
                          <a:cs typeface="Tahoma"/>
                        </a:rPr>
                        <a:t>Abono dos semanas (20 de alumnos o más)</a:t>
                      </a:r>
                      <a:endParaRPr lang="es-ES" sz="1100" kern="5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a:solidFill>
                            <a:srgbClr val="000000"/>
                          </a:solidFill>
                          <a:latin typeface="Calibri"/>
                          <a:ea typeface="Lucida Sans Unicode"/>
                          <a:cs typeface="Tahoma"/>
                        </a:rPr>
                        <a:t>500,00 €</a:t>
                      </a:r>
                      <a:endParaRPr lang="es-ES" sz="1100" kern="50">
                        <a:latin typeface="Arial"/>
                        <a:ea typeface="Lucida Sans Unicode"/>
                        <a:cs typeface="Times New Roman"/>
                      </a:endParaRPr>
                    </a:p>
                  </a:txBody>
                  <a:tcPr marL="68580" marR="68580" marT="0" marB="0"/>
                </a:tc>
                <a:tc>
                  <a:txBody>
                    <a:bodyPr/>
                    <a:lstStyle/>
                    <a:p>
                      <a:pPr algn="ctr">
                        <a:spcAft>
                          <a:spcPts val="0"/>
                        </a:spcAft>
                        <a:tabLst>
                          <a:tab pos="1638300" algn="l"/>
                        </a:tabLst>
                      </a:pPr>
                      <a:r>
                        <a:rPr lang="es-ES" sz="800" i="1" kern="50" dirty="0">
                          <a:solidFill>
                            <a:srgbClr val="000000"/>
                          </a:solidFill>
                          <a:latin typeface="Calibri"/>
                          <a:ea typeface="Lucida Sans Unicode"/>
                          <a:cs typeface="Tahoma"/>
                        </a:rPr>
                        <a:t>800,00 €</a:t>
                      </a:r>
                      <a:endParaRPr lang="es-ES" sz="1100" kern="50" dirty="0">
                        <a:latin typeface="Arial"/>
                        <a:ea typeface="Lucida Sans Unicode"/>
                        <a:cs typeface="Times New Roman"/>
                      </a:endParaRPr>
                    </a:p>
                  </a:txBody>
                  <a:tcPr marL="68580" marR="68580" marT="0" marB="0"/>
                </a:tc>
                <a:extLst>
                  <a:ext uri="{0D108BD9-81ED-4DB2-BD59-A6C34878D82A}">
                    <a16:rowId xmlns:a16="http://schemas.microsoft.com/office/drawing/2014/main" val="10005"/>
                  </a:ext>
                </a:extLst>
              </a:tr>
            </a:tbl>
          </a:graphicData>
        </a:graphic>
      </p:graphicFrame>
      <p:pic>
        <p:nvPicPr>
          <p:cNvPr id="6" name="Imagen 5">
            <a:extLst>
              <a:ext uri="{FF2B5EF4-FFF2-40B4-BE49-F238E27FC236}">
                <a16:creationId xmlns:a16="http://schemas.microsoft.com/office/drawing/2014/main" id="{64D0CBDA-ECF9-4F57-B4F8-66C4C521DC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244408" y="0"/>
            <a:ext cx="648072" cy="109568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60648"/>
            <a:ext cx="8229600" cy="432048"/>
          </a:xfrm>
        </p:spPr>
        <p:txBody>
          <a:bodyPr>
            <a:normAutofit/>
          </a:bodyPr>
          <a:lstStyle/>
          <a:p>
            <a:r>
              <a:rPr lang="es-ES" sz="1800" dirty="0">
                <a:latin typeface="Arial" pitchFamily="34" charset="0"/>
                <a:cs typeface="Arial" pitchFamily="34" charset="0"/>
              </a:rPr>
              <a:t>PISCINAS CUBIERTAS</a:t>
            </a:r>
          </a:p>
        </p:txBody>
      </p:sp>
      <p:graphicFrame>
        <p:nvGraphicFramePr>
          <p:cNvPr id="11" name="10 Marcador de contenido"/>
          <p:cNvGraphicFramePr>
            <a:graphicFrameLocks noGrp="1"/>
          </p:cNvGraphicFramePr>
          <p:nvPr>
            <p:ph idx="1"/>
            <p:extLst>
              <p:ext uri="{D42A27DB-BD31-4B8C-83A1-F6EECF244321}">
                <p14:modId xmlns:p14="http://schemas.microsoft.com/office/powerpoint/2010/main" val="1247849673"/>
              </p:ext>
            </p:extLst>
          </p:nvPr>
        </p:nvGraphicFramePr>
        <p:xfrm>
          <a:off x="179512" y="116632"/>
          <a:ext cx="8784978" cy="6672672"/>
        </p:xfrm>
        <a:graphic>
          <a:graphicData uri="http://schemas.openxmlformats.org/drawingml/2006/table">
            <a:tbl>
              <a:tblPr firstRow="1" bandRow="1">
                <a:tableStyleId>{5C22544A-7EE6-4342-B048-85BDC9FD1C3A}</a:tableStyleId>
              </a:tblPr>
              <a:tblGrid>
                <a:gridCol w="2928326">
                  <a:extLst>
                    <a:ext uri="{9D8B030D-6E8A-4147-A177-3AD203B41FA5}">
                      <a16:colId xmlns:a16="http://schemas.microsoft.com/office/drawing/2014/main" val="20000"/>
                    </a:ext>
                  </a:extLst>
                </a:gridCol>
                <a:gridCol w="1320146">
                  <a:extLst>
                    <a:ext uri="{9D8B030D-6E8A-4147-A177-3AD203B41FA5}">
                      <a16:colId xmlns:a16="http://schemas.microsoft.com/office/drawing/2014/main" val="20001"/>
                    </a:ext>
                  </a:extLst>
                </a:gridCol>
                <a:gridCol w="1381338">
                  <a:extLst>
                    <a:ext uri="{9D8B030D-6E8A-4147-A177-3AD203B41FA5}">
                      <a16:colId xmlns:a16="http://schemas.microsoft.com/office/drawing/2014/main" val="393313551"/>
                    </a:ext>
                  </a:extLst>
                </a:gridCol>
                <a:gridCol w="1608517">
                  <a:extLst>
                    <a:ext uri="{9D8B030D-6E8A-4147-A177-3AD203B41FA5}">
                      <a16:colId xmlns:a16="http://schemas.microsoft.com/office/drawing/2014/main" val="20002"/>
                    </a:ext>
                  </a:extLst>
                </a:gridCol>
                <a:gridCol w="1546651">
                  <a:extLst>
                    <a:ext uri="{9D8B030D-6E8A-4147-A177-3AD203B41FA5}">
                      <a16:colId xmlns:a16="http://schemas.microsoft.com/office/drawing/2014/main" val="1894274170"/>
                    </a:ext>
                  </a:extLst>
                </a:gridCol>
              </a:tblGrid>
              <a:tr h="346858">
                <a:tc>
                  <a:txBody>
                    <a:bodyPr/>
                    <a:lstStyle/>
                    <a:p>
                      <a:pPr algn="ctr">
                        <a:spcAft>
                          <a:spcPts val="0"/>
                        </a:spcAft>
                      </a:pPr>
                      <a:r>
                        <a:rPr lang="es-ES" sz="800" b="1" i="1" u="sng" kern="50" dirty="0">
                          <a:latin typeface="Arial"/>
                          <a:ea typeface="Times New Roman"/>
                          <a:cs typeface="Times New Roman"/>
                        </a:rPr>
                        <a:t>ENTRADAS</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endParaRPr lang="es-ES" sz="11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0"/>
                  </a:ext>
                </a:extLst>
              </a:tr>
              <a:tr h="313052">
                <a:tc>
                  <a:txBody>
                    <a:bodyPr/>
                    <a:lstStyle/>
                    <a:p>
                      <a:pPr algn="ctr">
                        <a:spcAft>
                          <a:spcPts val="0"/>
                        </a:spcAft>
                      </a:pPr>
                      <a:r>
                        <a:rPr lang="es-ES" sz="800" i="1" kern="50" dirty="0">
                          <a:latin typeface="Arial"/>
                          <a:ea typeface="Times New Roman"/>
                          <a:cs typeface="Times New Roman"/>
                        </a:rPr>
                        <a:t>. Infantil (hasta 16 años) y Mayores (60 o más años y jubilados)</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i="1" kern="50" dirty="0">
                          <a:latin typeface="Arial"/>
                          <a:ea typeface="Times New Roman"/>
                          <a:cs typeface="Times New Roman"/>
                        </a:rPr>
                        <a:t>4 €</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1100" kern="50" dirty="0">
                          <a:latin typeface="Arial"/>
                          <a:ea typeface="Lucida Sans Unicode"/>
                          <a:cs typeface="Times New Roman"/>
                        </a:rPr>
                        <a:t>--</a:t>
                      </a:r>
                    </a:p>
                  </a:txBody>
                  <a:tcPr marL="68580" marR="68580" marT="0" marB="0" anchor="ctr"/>
                </a:tc>
                <a:tc>
                  <a:txBody>
                    <a:bodyPr/>
                    <a:lstStyle/>
                    <a:p>
                      <a:pPr algn="ctr">
                        <a:spcAft>
                          <a:spcPts val="0"/>
                        </a:spcAft>
                      </a:pPr>
                      <a:r>
                        <a:rPr lang="es-ES" sz="800" i="1" kern="50" dirty="0">
                          <a:latin typeface="Arial"/>
                          <a:ea typeface="Times New Roman"/>
                          <a:cs typeface="Times New Roman"/>
                        </a:rPr>
                        <a:t>--</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1100" kern="50" dirty="0">
                          <a:latin typeface="Arial"/>
                          <a:ea typeface="Lucida Sans Unicode"/>
                          <a:cs typeface="Times New Roman"/>
                        </a:rPr>
                        <a:t>--</a:t>
                      </a:r>
                    </a:p>
                  </a:txBody>
                  <a:tcPr marL="68580" marR="68580" marT="0" marB="0" anchor="ctr"/>
                </a:tc>
                <a:extLst>
                  <a:ext uri="{0D108BD9-81ED-4DB2-BD59-A6C34878D82A}">
                    <a16:rowId xmlns:a16="http://schemas.microsoft.com/office/drawing/2014/main" val="10001"/>
                  </a:ext>
                </a:extLst>
              </a:tr>
              <a:tr h="313052">
                <a:tc>
                  <a:txBody>
                    <a:bodyPr/>
                    <a:lstStyle/>
                    <a:p>
                      <a:pPr algn="ctr">
                        <a:spcAft>
                          <a:spcPts val="0"/>
                        </a:spcAft>
                      </a:pPr>
                      <a:r>
                        <a:rPr lang="es-ES" sz="800" i="1" kern="50" dirty="0">
                          <a:latin typeface="Arial"/>
                          <a:ea typeface="Times New Roman"/>
                          <a:cs typeface="Times New Roman"/>
                        </a:rPr>
                        <a:t>. Adulto</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i="1" kern="50" dirty="0">
                          <a:latin typeface="Arial"/>
                          <a:ea typeface="Times New Roman"/>
                          <a:cs typeface="Times New Roman"/>
                        </a:rPr>
                        <a:t>6 €</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1100" kern="50" dirty="0">
                          <a:latin typeface="Arial"/>
                          <a:ea typeface="Lucida Sans Unicode"/>
                          <a:cs typeface="Times New Roman"/>
                        </a:rPr>
                        <a:t>--</a:t>
                      </a:r>
                    </a:p>
                  </a:txBody>
                  <a:tcPr marL="68580" marR="68580" marT="0" marB="0" anchor="ctr"/>
                </a:tc>
                <a:tc>
                  <a:txBody>
                    <a:bodyPr/>
                    <a:lstStyle/>
                    <a:p>
                      <a:pPr algn="ctr">
                        <a:spcAft>
                          <a:spcPts val="0"/>
                        </a:spcAft>
                      </a:pPr>
                      <a:r>
                        <a:rPr lang="es-ES" sz="800" i="1" kern="50" dirty="0">
                          <a:latin typeface="Arial"/>
                          <a:ea typeface="Times New Roman"/>
                          <a:cs typeface="Times New Roman"/>
                        </a:rPr>
                        <a:t>--</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1100" kern="50" dirty="0">
                          <a:latin typeface="Arial"/>
                          <a:ea typeface="Lucida Sans Unicode"/>
                          <a:cs typeface="Times New Roman"/>
                        </a:rPr>
                        <a:t>--</a:t>
                      </a:r>
                    </a:p>
                  </a:txBody>
                  <a:tcPr marL="68580" marR="68580" marT="0" marB="0" anchor="ctr"/>
                </a:tc>
                <a:extLst>
                  <a:ext uri="{0D108BD9-81ED-4DB2-BD59-A6C34878D82A}">
                    <a16:rowId xmlns:a16="http://schemas.microsoft.com/office/drawing/2014/main" val="10002"/>
                  </a:ext>
                </a:extLst>
              </a:tr>
              <a:tr h="706235">
                <a:tc>
                  <a:txBody>
                    <a:bodyPr/>
                    <a:lstStyle/>
                    <a:p>
                      <a:pPr algn="ctr">
                        <a:spcAft>
                          <a:spcPts val="0"/>
                        </a:spcAft>
                      </a:pPr>
                      <a:r>
                        <a:rPr lang="es-ES" sz="800" b="1" i="1" u="sng" kern="50" dirty="0">
                          <a:latin typeface="Arial"/>
                          <a:ea typeface="Times New Roman"/>
                          <a:cs typeface="Times New Roman"/>
                        </a:rPr>
                        <a:t>ABONOS ANUALES</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b="1" i="1" kern="50" dirty="0">
                          <a:latin typeface="Arial"/>
                          <a:ea typeface="Lucida Sans Unicode"/>
                          <a:cs typeface="Times New Roman"/>
                        </a:rPr>
                        <a:t>PISCINA</a:t>
                      </a:r>
                    </a:p>
                    <a:p>
                      <a:pPr algn="ctr">
                        <a:spcAft>
                          <a:spcPts val="0"/>
                        </a:spcAft>
                      </a:pPr>
                      <a:r>
                        <a:rPr lang="es-ES" sz="800" b="1" i="1" kern="50" dirty="0">
                          <a:latin typeface="Arial"/>
                          <a:ea typeface="Lucida Sans Unicode"/>
                          <a:cs typeface="Times New Roman"/>
                        </a:rPr>
                        <a:t>(anual)</a:t>
                      </a:r>
                    </a:p>
                    <a:p>
                      <a:pPr algn="ctr">
                        <a:spcAft>
                          <a:spcPts val="0"/>
                        </a:spcAft>
                      </a:pPr>
                      <a:r>
                        <a:rPr lang="es-ES" sz="800" b="1" i="1" kern="50" dirty="0">
                          <a:latin typeface="Arial"/>
                          <a:ea typeface="Lucida Sans Unicode"/>
                          <a:cs typeface="Times New Roman"/>
                        </a:rPr>
                        <a:t>Incluye acceso a piscina cubierta y descubierta</a:t>
                      </a: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r>
                        <a:rPr lang="es-ES" sz="800" b="1" i="1" kern="50" dirty="0">
                          <a:latin typeface="Arial"/>
                          <a:ea typeface="Lucida Sans Unicode"/>
                          <a:cs typeface="Times New Roman"/>
                        </a:rPr>
                        <a:t>PISCINA</a:t>
                      </a:r>
                    </a:p>
                    <a:p>
                      <a:pPr algn="ctr">
                        <a:spcAft>
                          <a:spcPts val="0"/>
                        </a:spcAft>
                      </a:pPr>
                      <a:r>
                        <a:rPr lang="es-ES" sz="800" b="1" i="1" kern="50" dirty="0">
                          <a:latin typeface="Arial"/>
                          <a:ea typeface="Lucida Sans Unicode"/>
                          <a:cs typeface="Times New Roman"/>
                        </a:rPr>
                        <a:t>(trimestral)</a:t>
                      </a:r>
                    </a:p>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r>
                        <a:rPr lang="es-ES" sz="800" b="1" i="1" kern="50" dirty="0">
                          <a:latin typeface="Arial"/>
                          <a:ea typeface="Times New Roman"/>
                          <a:cs typeface="Times New Roman"/>
                        </a:rPr>
                        <a:t>PISCINA + SALA MUSCULACION</a:t>
                      </a:r>
                    </a:p>
                    <a:p>
                      <a:pPr algn="ctr">
                        <a:spcAft>
                          <a:spcPts val="0"/>
                        </a:spcAft>
                      </a:pPr>
                      <a:r>
                        <a:rPr lang="es-ES" sz="800" b="1" i="1" kern="50" dirty="0">
                          <a:latin typeface="Arial"/>
                          <a:ea typeface="Times New Roman"/>
                          <a:cs typeface="Times New Roman"/>
                        </a:rPr>
                        <a:t> (sin monitor)</a:t>
                      </a:r>
                    </a:p>
                    <a:p>
                      <a:pPr algn="ctr">
                        <a:spcAft>
                          <a:spcPts val="0"/>
                        </a:spcAft>
                      </a:pPr>
                      <a:r>
                        <a:rPr lang="es-ES" sz="800" b="1" i="1" kern="50" dirty="0">
                          <a:latin typeface="Arial"/>
                          <a:ea typeface="Lucida Sans Unicode"/>
                          <a:cs typeface="Times New Roman"/>
                        </a:rPr>
                        <a:t>(anual)</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800" b="1" i="1" kern="50" dirty="0">
                          <a:latin typeface="Arial"/>
                          <a:ea typeface="Lucida Sans Unicode"/>
                          <a:cs typeface="Times New Roman"/>
                        </a:rPr>
                        <a:t>Incluye acceso a piscina cubierta y descubierta</a:t>
                      </a: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r>
                        <a:rPr lang="es-ES" sz="800" b="1" i="1" kern="50" dirty="0">
                          <a:latin typeface="Arial"/>
                          <a:ea typeface="Times New Roman"/>
                          <a:cs typeface="Times New Roman"/>
                        </a:rPr>
                        <a:t>PISCINA + SALA MUSCULACION</a:t>
                      </a:r>
                    </a:p>
                    <a:p>
                      <a:pPr algn="ctr">
                        <a:spcAft>
                          <a:spcPts val="0"/>
                        </a:spcAft>
                      </a:pPr>
                      <a:r>
                        <a:rPr lang="es-ES" sz="800" b="1" i="1" kern="50" dirty="0">
                          <a:latin typeface="Arial"/>
                          <a:ea typeface="Times New Roman"/>
                          <a:cs typeface="Times New Roman"/>
                        </a:rPr>
                        <a:t> (sin monitor)</a:t>
                      </a:r>
                    </a:p>
                    <a:p>
                      <a:pPr algn="ctr">
                        <a:spcAft>
                          <a:spcPts val="0"/>
                        </a:spcAft>
                      </a:pPr>
                      <a:r>
                        <a:rPr lang="es-ES" sz="800" b="1" i="1" kern="50" dirty="0">
                          <a:latin typeface="Arial"/>
                          <a:ea typeface="Lucida Sans Unicode"/>
                          <a:cs typeface="Times New Roman"/>
                        </a:rPr>
                        <a:t>(trimestral)</a:t>
                      </a:r>
                    </a:p>
                    <a:p>
                      <a:pPr algn="ctr">
                        <a:spcAft>
                          <a:spcPts val="0"/>
                        </a:spcAft>
                      </a:pPr>
                      <a:endParaRPr lang="es-ES" sz="8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3"/>
                  </a:ext>
                </a:extLst>
              </a:tr>
              <a:tr h="876190">
                <a:tc>
                  <a:txBody>
                    <a:bodyPr/>
                    <a:lstStyle/>
                    <a:p>
                      <a:pPr algn="ctr">
                        <a:spcAft>
                          <a:spcPts val="0"/>
                        </a:spcAft>
                      </a:pPr>
                      <a:r>
                        <a:rPr lang="es-ES" sz="800" b="1" i="1" kern="50" dirty="0">
                          <a:highlight>
                            <a:srgbClr val="FFFF00"/>
                          </a:highlight>
                          <a:latin typeface="Arial"/>
                          <a:ea typeface="Times New Roman"/>
                          <a:cs typeface="Times New Roman"/>
                        </a:rPr>
                        <a:t>SOCIO DEPORTIVO</a:t>
                      </a:r>
                      <a:endParaRPr lang="es-ES" sz="1100" kern="50" dirty="0">
                        <a:highlight>
                          <a:srgbClr val="FFFF00"/>
                        </a:highlight>
                        <a:latin typeface="Arial"/>
                        <a:ea typeface="Lucida Sans Unicode"/>
                        <a:cs typeface="Times New Roman"/>
                      </a:endParaRPr>
                    </a:p>
                    <a:p>
                      <a:pPr algn="ctr">
                        <a:spcAft>
                          <a:spcPts val="0"/>
                        </a:spcAft>
                      </a:pPr>
                      <a:r>
                        <a:rPr lang="es-ES" sz="800" i="1" kern="50" dirty="0">
                          <a:latin typeface="Arial"/>
                          <a:ea typeface="Times New Roman"/>
                          <a:cs typeface="Times New Roman"/>
                        </a:rPr>
                        <a:t>. Infantil (hasta 16 años) y Mayores (60 o más años y jubilados)</a:t>
                      </a:r>
                      <a:endParaRPr lang="es-ES" sz="11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 Adulto</a:t>
                      </a:r>
                      <a:endParaRPr lang="es-ES" sz="11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 Familiar (hasta 4 miembros)</a:t>
                      </a:r>
                      <a:endParaRPr lang="es-ES" sz="11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A partir del 5º miembro</a:t>
                      </a:r>
                      <a:endParaRPr lang="es-ES" sz="11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Nuevas incorporaciones al abono familiar cerrado</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90 €</a:t>
                      </a: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135 €</a:t>
                      </a: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195 €</a:t>
                      </a: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20 € más cada uno</a:t>
                      </a: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40 € más cada uno</a:t>
                      </a: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i="1" kern="50" dirty="0">
                        <a:latin typeface="Arial"/>
                        <a:ea typeface="Lucida Sans Unicode"/>
                        <a:cs typeface="Times New Roman"/>
                      </a:endParaRPr>
                    </a:p>
                    <a:p>
                      <a:pPr algn="ctr">
                        <a:spcAft>
                          <a:spcPts val="0"/>
                        </a:spcAft>
                      </a:pPr>
                      <a:r>
                        <a:rPr lang="es-ES" sz="800" i="1" kern="50" dirty="0">
                          <a:latin typeface="Arial"/>
                          <a:ea typeface="Lucida Sans Unicode"/>
                          <a:cs typeface="Times New Roman"/>
                        </a:rPr>
                        <a:t>25 €</a:t>
                      </a:r>
                    </a:p>
                    <a:p>
                      <a:pPr algn="ctr">
                        <a:spcAft>
                          <a:spcPts val="0"/>
                        </a:spcAft>
                      </a:pPr>
                      <a:r>
                        <a:rPr lang="es-ES" sz="800" i="1" kern="50" dirty="0">
                          <a:latin typeface="Arial"/>
                          <a:ea typeface="Lucida Sans Unicode"/>
                          <a:cs typeface="Times New Roman"/>
                        </a:rPr>
                        <a:t>35 €</a:t>
                      </a:r>
                    </a:p>
                    <a:p>
                      <a:pPr algn="ctr">
                        <a:spcAft>
                          <a:spcPts val="0"/>
                        </a:spcAft>
                      </a:pPr>
                      <a:r>
                        <a:rPr lang="es-ES" sz="800" i="1" kern="50" dirty="0">
                          <a:latin typeface="Arial"/>
                          <a:ea typeface="Lucida Sans Unicode"/>
                          <a:cs typeface="Times New Roman"/>
                        </a:rPr>
                        <a:t>50 €</a:t>
                      </a:r>
                    </a:p>
                    <a:p>
                      <a:pPr algn="ctr">
                        <a:spcAft>
                          <a:spcPts val="0"/>
                        </a:spcAft>
                      </a:pPr>
                      <a:r>
                        <a:rPr lang="es-ES" sz="800" i="1" kern="50" dirty="0">
                          <a:latin typeface="Arial"/>
                          <a:ea typeface="Lucida Sans Unicode"/>
                          <a:cs typeface="Times New Roman"/>
                        </a:rPr>
                        <a:t>6€ más cada uno</a:t>
                      </a:r>
                    </a:p>
                    <a:p>
                      <a:pPr algn="ctr">
                        <a:spcAft>
                          <a:spcPts val="0"/>
                        </a:spcAft>
                      </a:pPr>
                      <a:r>
                        <a:rPr lang="es-ES" sz="800" i="1" kern="50" dirty="0">
                          <a:latin typeface="Arial"/>
                          <a:ea typeface="Lucida Sans Unicode"/>
                          <a:cs typeface="Times New Roman"/>
                        </a:rPr>
                        <a:t>12 € más cada uno</a:t>
                      </a:r>
                    </a:p>
                  </a:txBody>
                  <a:tcPr marL="68580" marR="68580" marT="0" marB="0" anchor="ctr"/>
                </a:tc>
                <a:tc>
                  <a:txBody>
                    <a:bodyPr/>
                    <a:lstStyle/>
                    <a:p>
                      <a:pPr algn="ctr">
                        <a:spcAft>
                          <a:spcPts val="0"/>
                        </a:spcAft>
                      </a:pP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125 €</a:t>
                      </a: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170 €</a:t>
                      </a: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225 €</a:t>
                      </a: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20 € más cada uno</a:t>
                      </a: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40 € más cada uno</a:t>
                      </a:r>
                      <a:endParaRPr lang="es-ES" sz="800" i="1" kern="50" dirty="0">
                        <a:latin typeface="Arial"/>
                        <a:ea typeface="Lucida Sans Unicode"/>
                        <a:cs typeface="Times New Roman"/>
                      </a:endParaRPr>
                    </a:p>
                  </a:txBody>
                  <a:tcPr marL="68580" marR="68580" marT="0" marB="0" anchor="ctr"/>
                </a:tc>
                <a:tc>
                  <a:txBody>
                    <a:bodyPr/>
                    <a:lstStyle/>
                    <a:p>
                      <a:pPr algn="ctr">
                        <a:spcAft>
                          <a:spcPts val="0"/>
                        </a:spcAft>
                      </a:pPr>
                      <a:endParaRPr lang="es-ES" sz="800" i="1" kern="50" dirty="0">
                        <a:latin typeface="Arial"/>
                        <a:ea typeface="Lucida Sans Unicode"/>
                        <a:cs typeface="Times New Roman"/>
                      </a:endParaRPr>
                    </a:p>
                    <a:p>
                      <a:pPr algn="ctr">
                        <a:spcAft>
                          <a:spcPts val="0"/>
                        </a:spcAft>
                      </a:pPr>
                      <a:r>
                        <a:rPr lang="es-ES" sz="800" i="1" kern="50" dirty="0">
                          <a:latin typeface="Arial"/>
                          <a:ea typeface="Lucida Sans Unicode"/>
                          <a:cs typeface="Times New Roman"/>
                        </a:rPr>
                        <a:t>35 €</a:t>
                      </a:r>
                    </a:p>
                    <a:p>
                      <a:pPr algn="ctr">
                        <a:spcAft>
                          <a:spcPts val="0"/>
                        </a:spcAft>
                      </a:pPr>
                      <a:r>
                        <a:rPr lang="es-ES" sz="800" i="1" kern="50" dirty="0">
                          <a:latin typeface="Arial"/>
                          <a:ea typeface="Lucida Sans Unicode"/>
                          <a:cs typeface="Times New Roman"/>
                        </a:rPr>
                        <a:t>45 €</a:t>
                      </a:r>
                    </a:p>
                    <a:p>
                      <a:pPr algn="ctr">
                        <a:spcAft>
                          <a:spcPts val="0"/>
                        </a:spcAft>
                      </a:pPr>
                      <a:r>
                        <a:rPr lang="es-ES" sz="800" i="1" kern="50" dirty="0">
                          <a:latin typeface="Arial"/>
                          <a:ea typeface="Lucida Sans Unicode"/>
                          <a:cs typeface="Times New Roman"/>
                        </a:rPr>
                        <a:t>60 €</a:t>
                      </a:r>
                    </a:p>
                    <a:p>
                      <a:pPr algn="ctr">
                        <a:spcAft>
                          <a:spcPts val="0"/>
                        </a:spcAft>
                      </a:pPr>
                      <a:r>
                        <a:rPr lang="es-ES" sz="800" i="1" kern="50" dirty="0">
                          <a:latin typeface="Arial"/>
                          <a:ea typeface="Lucida Sans Unicode"/>
                          <a:cs typeface="Times New Roman"/>
                        </a:rPr>
                        <a:t>6 € más cada uno</a:t>
                      </a:r>
                    </a:p>
                    <a:p>
                      <a:pPr algn="ctr">
                        <a:spcAft>
                          <a:spcPts val="0"/>
                        </a:spcAft>
                      </a:pPr>
                      <a:r>
                        <a:rPr lang="es-ES" sz="800" i="1" kern="50" dirty="0">
                          <a:latin typeface="Arial"/>
                          <a:ea typeface="Lucida Sans Unicode"/>
                          <a:cs typeface="Times New Roman"/>
                        </a:rPr>
                        <a:t>12 € más cada uno</a:t>
                      </a:r>
                    </a:p>
                  </a:txBody>
                  <a:tcPr marL="68580" marR="68580" marT="0" marB="0" anchor="ctr"/>
                </a:tc>
                <a:extLst>
                  <a:ext uri="{0D108BD9-81ED-4DB2-BD59-A6C34878D82A}">
                    <a16:rowId xmlns:a16="http://schemas.microsoft.com/office/drawing/2014/main" val="10004"/>
                  </a:ext>
                </a:extLst>
              </a:tr>
              <a:tr h="876190">
                <a:tc>
                  <a:txBody>
                    <a:bodyPr/>
                    <a:lstStyle/>
                    <a:p>
                      <a:pPr algn="ctr">
                        <a:spcAft>
                          <a:spcPts val="0"/>
                        </a:spcAft>
                      </a:pPr>
                      <a:r>
                        <a:rPr lang="es-ES" sz="800" b="1" i="1" kern="50" dirty="0">
                          <a:highlight>
                            <a:srgbClr val="FFFF00"/>
                          </a:highlight>
                          <a:latin typeface="Arial"/>
                          <a:ea typeface="Times New Roman"/>
                          <a:cs typeface="Times New Roman"/>
                        </a:rPr>
                        <a:t>SOCIO DEPORTIVO CONVENIADO</a:t>
                      </a:r>
                      <a:endParaRPr lang="es-ES" sz="1100" kern="50" dirty="0">
                        <a:highlight>
                          <a:srgbClr val="FFFF00"/>
                        </a:highlight>
                        <a:latin typeface="Arial"/>
                        <a:ea typeface="Lucida Sans Unicode"/>
                        <a:cs typeface="Times New Roman"/>
                      </a:endParaRPr>
                    </a:p>
                    <a:p>
                      <a:pPr algn="ctr">
                        <a:spcAft>
                          <a:spcPts val="0"/>
                        </a:spcAft>
                      </a:pPr>
                      <a:r>
                        <a:rPr lang="es-ES" sz="800" i="1" kern="50" dirty="0">
                          <a:latin typeface="Arial"/>
                          <a:ea typeface="Times New Roman"/>
                          <a:cs typeface="Times New Roman"/>
                        </a:rPr>
                        <a:t>. Infantil (hasta 16 años) y Mayores (60 o más años y jubilados)</a:t>
                      </a:r>
                      <a:endParaRPr lang="es-ES" sz="11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 Adulto</a:t>
                      </a:r>
                      <a:endParaRPr lang="es-ES" sz="11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 Familiar (hasta 4 miembros)</a:t>
                      </a:r>
                      <a:endParaRPr lang="es-ES" sz="11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A partir del 5º miembro</a:t>
                      </a:r>
                      <a:endParaRPr lang="es-ES" sz="11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Nuevas incorporaciones al abono familiar cerrado</a:t>
                      </a:r>
                      <a:endParaRPr lang="es-ES" sz="1100" kern="50" dirty="0">
                        <a:latin typeface="Arial"/>
                        <a:ea typeface="Lucida Sans Unicode"/>
                        <a:cs typeface="Times New Roman"/>
                      </a:endParaRPr>
                    </a:p>
                  </a:txBody>
                  <a:tcPr marL="68580" marR="68580" marT="0" marB="0" anchor="ctr"/>
                </a:tc>
                <a:tc>
                  <a:txBody>
                    <a:bodyPr/>
                    <a:lstStyle/>
                    <a:p>
                      <a:pPr>
                        <a:spcAft>
                          <a:spcPts val="0"/>
                        </a:spcAft>
                      </a:pP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90 €</a:t>
                      </a: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135 €</a:t>
                      </a: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195 €</a:t>
                      </a: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20 € más cada uno</a:t>
                      </a: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40 € más cada uno</a:t>
                      </a: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i="1" kern="50" dirty="0">
                        <a:latin typeface="Arial"/>
                        <a:ea typeface="Lucida Sans Unicode"/>
                        <a:cs typeface="Times New Roman"/>
                      </a:endParaRPr>
                    </a:p>
                    <a:p>
                      <a:pPr algn="ctr">
                        <a:spcAft>
                          <a:spcPts val="0"/>
                        </a:spcAft>
                      </a:pPr>
                      <a:r>
                        <a:rPr lang="es-ES" sz="800" i="1" kern="50" dirty="0">
                          <a:latin typeface="Arial"/>
                          <a:ea typeface="Lucida Sans Unicode"/>
                          <a:cs typeface="Times New Roman"/>
                        </a:rPr>
                        <a:t>25 €</a:t>
                      </a:r>
                    </a:p>
                    <a:p>
                      <a:pPr algn="ctr">
                        <a:spcAft>
                          <a:spcPts val="0"/>
                        </a:spcAft>
                      </a:pPr>
                      <a:r>
                        <a:rPr lang="es-ES" sz="800" i="1" kern="50" dirty="0">
                          <a:latin typeface="Arial"/>
                          <a:ea typeface="Lucida Sans Unicode"/>
                          <a:cs typeface="Times New Roman"/>
                        </a:rPr>
                        <a:t>35 €</a:t>
                      </a:r>
                    </a:p>
                    <a:p>
                      <a:pPr algn="ctr">
                        <a:spcAft>
                          <a:spcPts val="0"/>
                        </a:spcAft>
                      </a:pPr>
                      <a:r>
                        <a:rPr lang="es-ES" sz="800" i="1" kern="50" dirty="0">
                          <a:latin typeface="Arial"/>
                          <a:ea typeface="Lucida Sans Unicode"/>
                          <a:cs typeface="Times New Roman"/>
                        </a:rPr>
                        <a:t>50 €</a:t>
                      </a:r>
                    </a:p>
                    <a:p>
                      <a:pPr algn="ctr">
                        <a:spcAft>
                          <a:spcPts val="0"/>
                        </a:spcAft>
                      </a:pPr>
                      <a:r>
                        <a:rPr lang="es-ES" sz="800" i="1" kern="50" dirty="0">
                          <a:latin typeface="Arial"/>
                          <a:ea typeface="Lucida Sans Unicode"/>
                          <a:cs typeface="Times New Roman"/>
                        </a:rPr>
                        <a:t>6€ más cada uno</a:t>
                      </a:r>
                    </a:p>
                    <a:p>
                      <a:pPr algn="ctr">
                        <a:spcAft>
                          <a:spcPts val="0"/>
                        </a:spcAft>
                      </a:pPr>
                      <a:r>
                        <a:rPr lang="es-ES" sz="800" i="1" kern="50" dirty="0">
                          <a:latin typeface="Arial"/>
                          <a:ea typeface="Lucida Sans Unicode"/>
                          <a:cs typeface="Times New Roman"/>
                        </a:rPr>
                        <a:t>12 € más cada uno</a:t>
                      </a:r>
                    </a:p>
                  </a:txBody>
                  <a:tcPr marL="68580" marR="68580" marT="0" marB="0" anchor="ctr"/>
                </a:tc>
                <a:tc>
                  <a:txBody>
                    <a:bodyPr/>
                    <a:lstStyle/>
                    <a:p>
                      <a:pPr algn="ctr">
                        <a:spcAft>
                          <a:spcPts val="0"/>
                        </a:spcAft>
                      </a:pP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125 €</a:t>
                      </a: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170 €</a:t>
                      </a: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225 €</a:t>
                      </a: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20 € más cada uno</a:t>
                      </a: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40 € más cada uno</a:t>
                      </a:r>
                      <a:endParaRPr lang="es-ES" sz="800" i="1" kern="50" dirty="0">
                        <a:latin typeface="Arial"/>
                        <a:ea typeface="Lucida Sans Unicode"/>
                        <a:cs typeface="Times New Roman"/>
                      </a:endParaRPr>
                    </a:p>
                  </a:txBody>
                  <a:tcPr marL="68580" marR="68580" marT="0" marB="0" anchor="ctr"/>
                </a:tc>
                <a:tc>
                  <a:txBody>
                    <a:bodyPr/>
                    <a:lstStyle/>
                    <a:p>
                      <a:pPr algn="ctr">
                        <a:spcAft>
                          <a:spcPts val="0"/>
                        </a:spcAft>
                      </a:pPr>
                      <a:endParaRPr lang="es-ES" sz="800" i="1" kern="50" dirty="0">
                        <a:latin typeface="Arial"/>
                        <a:ea typeface="Lucida Sans Unicode"/>
                        <a:cs typeface="Times New Roman"/>
                      </a:endParaRPr>
                    </a:p>
                    <a:p>
                      <a:pPr algn="ctr">
                        <a:spcAft>
                          <a:spcPts val="0"/>
                        </a:spcAft>
                      </a:pPr>
                      <a:r>
                        <a:rPr lang="es-ES" sz="800" i="1" kern="50" dirty="0">
                          <a:latin typeface="Arial"/>
                          <a:ea typeface="Lucida Sans Unicode"/>
                          <a:cs typeface="Times New Roman"/>
                        </a:rPr>
                        <a:t>35 €</a:t>
                      </a:r>
                    </a:p>
                    <a:p>
                      <a:pPr algn="ctr">
                        <a:spcAft>
                          <a:spcPts val="0"/>
                        </a:spcAft>
                      </a:pPr>
                      <a:r>
                        <a:rPr lang="es-ES" sz="800" i="1" kern="50" dirty="0">
                          <a:latin typeface="Arial"/>
                          <a:ea typeface="Lucida Sans Unicode"/>
                          <a:cs typeface="Times New Roman"/>
                        </a:rPr>
                        <a:t>45 €</a:t>
                      </a:r>
                    </a:p>
                    <a:p>
                      <a:pPr algn="ctr">
                        <a:spcAft>
                          <a:spcPts val="0"/>
                        </a:spcAft>
                      </a:pPr>
                      <a:r>
                        <a:rPr lang="es-ES" sz="800" i="1" kern="50" dirty="0">
                          <a:latin typeface="Arial"/>
                          <a:ea typeface="Lucida Sans Unicode"/>
                          <a:cs typeface="Times New Roman"/>
                        </a:rPr>
                        <a:t>60 €</a:t>
                      </a:r>
                    </a:p>
                    <a:p>
                      <a:pPr algn="ctr">
                        <a:spcAft>
                          <a:spcPts val="0"/>
                        </a:spcAft>
                      </a:pPr>
                      <a:r>
                        <a:rPr lang="es-ES" sz="800" i="1" kern="50" dirty="0">
                          <a:latin typeface="Arial"/>
                          <a:ea typeface="Lucida Sans Unicode"/>
                          <a:cs typeface="Times New Roman"/>
                        </a:rPr>
                        <a:t>6 € más cada uno</a:t>
                      </a:r>
                    </a:p>
                    <a:p>
                      <a:pPr algn="ctr">
                        <a:spcAft>
                          <a:spcPts val="0"/>
                        </a:spcAft>
                      </a:pPr>
                      <a:r>
                        <a:rPr lang="es-ES" sz="800" i="1" kern="50" dirty="0">
                          <a:latin typeface="Arial"/>
                          <a:ea typeface="Lucida Sans Unicode"/>
                          <a:cs typeface="Times New Roman"/>
                        </a:rPr>
                        <a:t>12 € más cada uno</a:t>
                      </a:r>
                    </a:p>
                  </a:txBody>
                  <a:tcPr marL="68580" marR="68580" marT="0" marB="0" anchor="ctr"/>
                </a:tc>
                <a:extLst>
                  <a:ext uri="{0D108BD9-81ED-4DB2-BD59-A6C34878D82A}">
                    <a16:rowId xmlns:a16="http://schemas.microsoft.com/office/drawing/2014/main" val="10005"/>
                  </a:ext>
                </a:extLst>
              </a:tr>
              <a:tr h="797958">
                <a:tc>
                  <a:txBody>
                    <a:bodyPr/>
                    <a:lstStyle/>
                    <a:p>
                      <a:pPr algn="ctr">
                        <a:spcAft>
                          <a:spcPts val="0"/>
                        </a:spcAft>
                      </a:pPr>
                      <a:r>
                        <a:rPr lang="es-ES" sz="800" b="1" i="1" kern="50" dirty="0">
                          <a:highlight>
                            <a:srgbClr val="FFFF00"/>
                          </a:highlight>
                          <a:latin typeface="Arial"/>
                          <a:ea typeface="Times New Roman"/>
                          <a:cs typeface="Times New Roman"/>
                        </a:rPr>
                        <a:t>RESTO DE USUARIOS</a:t>
                      </a:r>
                      <a:endParaRPr lang="es-ES" sz="1100" kern="50" dirty="0">
                        <a:highlight>
                          <a:srgbClr val="FFFF00"/>
                        </a:highlight>
                        <a:latin typeface="Arial"/>
                        <a:ea typeface="Lucida Sans Unicode"/>
                        <a:cs typeface="Times New Roman"/>
                      </a:endParaRPr>
                    </a:p>
                    <a:p>
                      <a:pPr algn="ctr">
                        <a:spcAft>
                          <a:spcPts val="0"/>
                        </a:spcAft>
                      </a:pPr>
                      <a:r>
                        <a:rPr lang="es-ES" sz="800" i="1" kern="50" dirty="0">
                          <a:latin typeface="Arial"/>
                          <a:ea typeface="Times New Roman"/>
                          <a:cs typeface="Times New Roman"/>
                        </a:rPr>
                        <a:t>. Infantil (hasta 16 años) y Mayores (60 o más años)</a:t>
                      </a:r>
                      <a:endParaRPr lang="es-ES" sz="11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 Adulto</a:t>
                      </a:r>
                      <a:endParaRPr lang="es-ES" sz="11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 Familiar (hasta 4 miembros)</a:t>
                      </a:r>
                      <a:endParaRPr lang="es-ES" sz="11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A partir del 5º miembro</a:t>
                      </a:r>
                      <a:endParaRPr lang="es-ES" sz="11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Nuevas incorporaciones al abono familiar cerrado</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175 €</a:t>
                      </a: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225 €</a:t>
                      </a: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350 €</a:t>
                      </a: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50 € más cada uno</a:t>
                      </a: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70 € más cada uno</a:t>
                      </a: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i="1" kern="50" dirty="0">
                        <a:latin typeface="Arial"/>
                        <a:ea typeface="Lucida Sans Unicode"/>
                        <a:cs typeface="Times New Roman"/>
                      </a:endParaRPr>
                    </a:p>
                    <a:p>
                      <a:pPr algn="ctr">
                        <a:spcAft>
                          <a:spcPts val="0"/>
                        </a:spcAft>
                      </a:pPr>
                      <a:r>
                        <a:rPr lang="es-ES" sz="800" i="1" kern="50" dirty="0">
                          <a:latin typeface="Arial"/>
                          <a:ea typeface="Lucida Sans Unicode"/>
                          <a:cs typeface="Times New Roman"/>
                        </a:rPr>
                        <a:t>45 €</a:t>
                      </a:r>
                    </a:p>
                    <a:p>
                      <a:pPr algn="ctr">
                        <a:spcAft>
                          <a:spcPts val="0"/>
                        </a:spcAft>
                      </a:pPr>
                      <a:r>
                        <a:rPr lang="es-ES" sz="800" i="1" kern="50" dirty="0">
                          <a:latin typeface="Arial"/>
                          <a:ea typeface="Lucida Sans Unicode"/>
                          <a:cs typeface="Times New Roman"/>
                        </a:rPr>
                        <a:t>60 €</a:t>
                      </a:r>
                    </a:p>
                    <a:p>
                      <a:pPr algn="ctr">
                        <a:spcAft>
                          <a:spcPts val="0"/>
                        </a:spcAft>
                      </a:pPr>
                      <a:r>
                        <a:rPr lang="es-ES" sz="800" i="1" kern="50" dirty="0">
                          <a:latin typeface="Arial"/>
                          <a:ea typeface="Lucida Sans Unicode"/>
                          <a:cs typeface="Times New Roman"/>
                        </a:rPr>
                        <a:t>90 €</a:t>
                      </a:r>
                    </a:p>
                    <a:p>
                      <a:pPr algn="ctr">
                        <a:spcAft>
                          <a:spcPts val="0"/>
                        </a:spcAft>
                      </a:pPr>
                      <a:r>
                        <a:rPr lang="es-ES" sz="800" i="1" kern="50" dirty="0">
                          <a:latin typeface="Arial"/>
                          <a:ea typeface="Lucida Sans Unicode"/>
                          <a:cs typeface="Times New Roman"/>
                        </a:rPr>
                        <a:t>15 € más cada uno</a:t>
                      </a:r>
                    </a:p>
                    <a:p>
                      <a:pPr algn="ctr">
                        <a:spcAft>
                          <a:spcPts val="0"/>
                        </a:spcAft>
                      </a:pPr>
                      <a:r>
                        <a:rPr lang="es-ES" sz="800" i="1" kern="50" dirty="0">
                          <a:latin typeface="Arial"/>
                          <a:ea typeface="Lucida Sans Unicode"/>
                          <a:cs typeface="Times New Roman"/>
                        </a:rPr>
                        <a:t>20 € más cada uno</a:t>
                      </a:r>
                    </a:p>
                  </a:txBody>
                  <a:tcPr marL="68580" marR="68580" marT="0" marB="0" anchor="ctr"/>
                </a:tc>
                <a:tc>
                  <a:txBody>
                    <a:bodyPr/>
                    <a:lstStyle/>
                    <a:p>
                      <a:pPr algn="ctr">
                        <a:spcAft>
                          <a:spcPts val="0"/>
                        </a:spcAft>
                      </a:pP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250 €</a:t>
                      </a: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295 €</a:t>
                      </a: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425 €</a:t>
                      </a: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50 € más cada uno</a:t>
                      </a:r>
                      <a:endParaRPr lang="es-ES" sz="800" i="1"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70 € más cada uno</a:t>
                      </a:r>
                      <a:endParaRPr lang="es-ES" sz="800" i="1" kern="50" dirty="0">
                        <a:latin typeface="Arial"/>
                        <a:ea typeface="Lucida Sans Unicode"/>
                        <a:cs typeface="Times New Roman"/>
                      </a:endParaRPr>
                    </a:p>
                  </a:txBody>
                  <a:tcPr marL="68580" marR="68580" marT="0" marB="0" anchor="ctr"/>
                </a:tc>
                <a:tc>
                  <a:txBody>
                    <a:bodyPr/>
                    <a:lstStyle/>
                    <a:p>
                      <a:pPr algn="ctr">
                        <a:spcAft>
                          <a:spcPts val="0"/>
                        </a:spcAft>
                      </a:pPr>
                      <a:endParaRPr lang="es-ES" sz="800" i="1" kern="50" dirty="0">
                        <a:latin typeface="Arial"/>
                        <a:ea typeface="Lucida Sans Unicode"/>
                        <a:cs typeface="Times New Roman"/>
                      </a:endParaRPr>
                    </a:p>
                    <a:p>
                      <a:pPr algn="ctr">
                        <a:spcAft>
                          <a:spcPts val="0"/>
                        </a:spcAft>
                      </a:pPr>
                      <a:r>
                        <a:rPr lang="es-ES" sz="800" i="1" kern="50" dirty="0">
                          <a:latin typeface="Arial"/>
                          <a:ea typeface="Lucida Sans Unicode"/>
                          <a:cs typeface="Times New Roman"/>
                        </a:rPr>
                        <a:t>65 €</a:t>
                      </a:r>
                    </a:p>
                    <a:p>
                      <a:pPr algn="ctr">
                        <a:spcAft>
                          <a:spcPts val="0"/>
                        </a:spcAft>
                      </a:pPr>
                      <a:r>
                        <a:rPr lang="es-ES" sz="800" i="1" kern="50" dirty="0">
                          <a:latin typeface="Arial"/>
                          <a:ea typeface="Lucida Sans Unicode"/>
                          <a:cs typeface="Times New Roman"/>
                        </a:rPr>
                        <a:t>75 €</a:t>
                      </a:r>
                    </a:p>
                    <a:p>
                      <a:pPr algn="ctr">
                        <a:spcAft>
                          <a:spcPts val="0"/>
                        </a:spcAft>
                      </a:pPr>
                      <a:r>
                        <a:rPr lang="es-ES" sz="800" i="1" kern="50" dirty="0">
                          <a:latin typeface="Arial"/>
                          <a:ea typeface="Lucida Sans Unicode"/>
                          <a:cs typeface="Times New Roman"/>
                        </a:rPr>
                        <a:t>110 €</a:t>
                      </a:r>
                    </a:p>
                    <a:p>
                      <a:pPr algn="ctr">
                        <a:spcAft>
                          <a:spcPts val="0"/>
                        </a:spcAft>
                      </a:pPr>
                      <a:r>
                        <a:rPr lang="es-ES" sz="800" i="1" kern="50" dirty="0">
                          <a:latin typeface="Arial"/>
                          <a:ea typeface="Lucida Sans Unicode"/>
                          <a:cs typeface="Times New Roman"/>
                        </a:rPr>
                        <a:t>15 € más cada uno</a:t>
                      </a:r>
                    </a:p>
                    <a:p>
                      <a:pPr algn="ctr">
                        <a:spcAft>
                          <a:spcPts val="0"/>
                        </a:spcAft>
                      </a:pPr>
                      <a:r>
                        <a:rPr lang="es-ES" sz="800" i="1" kern="50" dirty="0">
                          <a:latin typeface="Arial"/>
                          <a:ea typeface="Lucida Sans Unicode"/>
                          <a:cs typeface="Times New Roman"/>
                        </a:rPr>
                        <a:t>20 € más cada uno</a:t>
                      </a:r>
                    </a:p>
                  </a:txBody>
                  <a:tcPr marL="68580" marR="68580" marT="0" marB="0" anchor="ctr"/>
                </a:tc>
                <a:extLst>
                  <a:ext uri="{0D108BD9-81ED-4DB2-BD59-A6C34878D82A}">
                    <a16:rowId xmlns:a16="http://schemas.microsoft.com/office/drawing/2014/main" val="10006"/>
                  </a:ext>
                </a:extLst>
              </a:tr>
              <a:tr h="313052">
                <a:tc>
                  <a:txBody>
                    <a:bodyPr/>
                    <a:lstStyle/>
                    <a:p>
                      <a:pPr algn="ctr">
                        <a:spcAft>
                          <a:spcPts val="0"/>
                        </a:spcAft>
                      </a:pPr>
                      <a:r>
                        <a:rPr lang="es-ES" sz="800" b="1" i="1" u="sng" kern="50" dirty="0">
                          <a:latin typeface="Arial"/>
                          <a:ea typeface="Times New Roman"/>
                          <a:cs typeface="Times New Roman"/>
                        </a:rPr>
                        <a:t>ABONOS DE 15 BAÑOS</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7"/>
                  </a:ext>
                </a:extLst>
              </a:tr>
              <a:tr h="313052">
                <a:tc>
                  <a:txBody>
                    <a:bodyPr/>
                    <a:lstStyle/>
                    <a:p>
                      <a:pPr algn="ctr">
                        <a:spcAft>
                          <a:spcPts val="0"/>
                        </a:spcAft>
                      </a:pPr>
                      <a:r>
                        <a:rPr lang="es-ES" sz="800" i="1" kern="50">
                          <a:latin typeface="Arial"/>
                          <a:ea typeface="Times New Roman"/>
                          <a:cs typeface="Times New Roman"/>
                        </a:rPr>
                        <a:t>. Infantil (hasta 16 años) y Mayores (60 o más años)</a:t>
                      </a:r>
                      <a:endParaRPr lang="es-ES" sz="1100" kern="50">
                        <a:latin typeface="Arial"/>
                        <a:ea typeface="Lucida Sans Unicode"/>
                        <a:cs typeface="Times New Roman"/>
                      </a:endParaRPr>
                    </a:p>
                    <a:p>
                      <a:pPr algn="ctr">
                        <a:spcAft>
                          <a:spcPts val="0"/>
                        </a:spcAft>
                      </a:pPr>
                      <a:r>
                        <a:rPr lang="es-ES" sz="800" i="1" kern="50">
                          <a:latin typeface="Arial"/>
                          <a:ea typeface="Times New Roman"/>
                          <a:cs typeface="Times New Roman"/>
                        </a:rPr>
                        <a:t>. Adulto</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dirty="0">
                          <a:latin typeface="Arial"/>
                          <a:ea typeface="Times New Roman"/>
                          <a:cs typeface="Times New Roman"/>
                        </a:rPr>
                        <a:t>40 €</a:t>
                      </a:r>
                      <a:endParaRPr lang="es-ES" sz="800" kern="50" dirty="0">
                        <a:latin typeface="Arial"/>
                        <a:ea typeface="Lucida Sans Unicode"/>
                        <a:cs typeface="Times New Roman"/>
                      </a:endParaRPr>
                    </a:p>
                    <a:p>
                      <a:pPr algn="ctr">
                        <a:spcAft>
                          <a:spcPts val="0"/>
                        </a:spcAft>
                      </a:pPr>
                      <a:r>
                        <a:rPr lang="es-ES" sz="800" i="1" kern="50" dirty="0">
                          <a:latin typeface="Arial"/>
                          <a:ea typeface="Times New Roman"/>
                          <a:cs typeface="Times New Roman"/>
                        </a:rPr>
                        <a:t>60 €</a:t>
                      </a: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8"/>
                  </a:ext>
                </a:extLst>
              </a:tr>
              <a:tr h="375509">
                <a:tc>
                  <a:txBody>
                    <a:bodyPr/>
                    <a:lstStyle/>
                    <a:p>
                      <a:pPr algn="ctr">
                        <a:spcAft>
                          <a:spcPts val="0"/>
                        </a:spcAft>
                      </a:pPr>
                      <a:r>
                        <a:rPr lang="es-ES" sz="800" b="1" i="1" u="sng" kern="50" dirty="0">
                          <a:latin typeface="Arial"/>
                          <a:ea typeface="Times New Roman"/>
                          <a:cs typeface="Times New Roman"/>
                        </a:rPr>
                        <a:t>BAÑOS COLECTIVOS * </a:t>
                      </a:r>
                      <a:r>
                        <a:rPr lang="es-ES" sz="800" b="1" i="1" u="none" kern="50" baseline="0" dirty="0">
                          <a:latin typeface="Arial"/>
                          <a:ea typeface="Times New Roman"/>
                          <a:cs typeface="Times New Roman"/>
                        </a:rPr>
                        <a:t> el/los responsables del grupo, en caso de que su acceso sea obligatorio, no abonarán el correspondiente precio público.</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9"/>
                  </a:ext>
                </a:extLst>
              </a:tr>
              <a:tr h="313052">
                <a:tc>
                  <a:txBody>
                    <a:bodyPr/>
                    <a:lstStyle/>
                    <a:p>
                      <a:pPr algn="ctr">
                        <a:spcAft>
                          <a:spcPts val="0"/>
                        </a:spcAft>
                      </a:pPr>
                      <a:r>
                        <a:rPr lang="es-ES" sz="800" i="1" kern="50" dirty="0">
                          <a:latin typeface="Arial"/>
                          <a:ea typeface="Times New Roman"/>
                          <a:cs typeface="Times New Roman"/>
                        </a:rPr>
                        <a:t>Dirigidos a clubs, asociaciones, grupos organizados. Máximo 20 usuarios y sin monitor.</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i="1" kern="50" dirty="0">
                          <a:latin typeface="Arial"/>
                          <a:ea typeface="Times New Roman"/>
                          <a:cs typeface="Times New Roman"/>
                        </a:rPr>
                        <a:t>2 €/hora y usuario</a:t>
                      </a: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10"/>
                  </a:ext>
                </a:extLst>
              </a:tr>
              <a:tr h="250339">
                <a:tc>
                  <a:txBody>
                    <a:bodyPr/>
                    <a:lstStyle/>
                    <a:p>
                      <a:pPr algn="ctr">
                        <a:spcAft>
                          <a:spcPts val="0"/>
                        </a:spcAft>
                      </a:pPr>
                      <a:r>
                        <a:rPr lang="es-ES" sz="800" i="1" kern="50" dirty="0">
                          <a:latin typeface="Arial"/>
                          <a:ea typeface="Lucida Sans Unicode"/>
                          <a:cs typeface="Times New Roman"/>
                        </a:rPr>
                        <a:t>Dirigido a organizaciones asistenciales. Máximo 20 usuarios y con monitor.</a:t>
                      </a:r>
                    </a:p>
                  </a:txBody>
                  <a:tcPr marL="68580" marR="68580" marT="0" marB="0" anchor="ctr"/>
                </a:tc>
                <a:tc>
                  <a:txBody>
                    <a:bodyPr/>
                    <a:lstStyle/>
                    <a:p>
                      <a:pPr algn="ctr">
                        <a:spcAft>
                          <a:spcPts val="0"/>
                        </a:spcAft>
                      </a:pPr>
                      <a:r>
                        <a:rPr lang="es-ES" sz="800" i="1" kern="50" dirty="0">
                          <a:latin typeface="Arial"/>
                          <a:ea typeface="Lucida Sans Unicode"/>
                          <a:cs typeface="Times New Roman"/>
                        </a:rPr>
                        <a:t>1 €/hora y usuario</a:t>
                      </a: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11"/>
                  </a:ext>
                </a:extLst>
              </a:tr>
              <a:tr h="3972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800" i="1" kern="50" dirty="0">
                          <a:latin typeface="Arial"/>
                          <a:ea typeface="Times New Roman"/>
                          <a:cs typeface="Times New Roman"/>
                        </a:rPr>
                        <a:t>Dirigidos a centros escolares (con profesorado). Máximo 20 alumnos y con monitor</a:t>
                      </a:r>
                      <a:endParaRPr lang="es-ES" sz="800" i="1" kern="50" dirty="0">
                        <a:latin typeface="Arial"/>
                        <a:ea typeface="Lucida Sans Unicode"/>
                        <a:cs typeface="Times New Roman"/>
                      </a:endParaRPr>
                    </a:p>
                    <a:p>
                      <a:pPr algn="ctr">
                        <a:spcAft>
                          <a:spcPts val="0"/>
                        </a:spcAft>
                      </a:pPr>
                      <a:endParaRPr lang="es-ES" sz="1100" kern="50" dirty="0">
                        <a:latin typeface="Arial"/>
                        <a:ea typeface="Lucida Sans Unicode"/>
                        <a:cs typeface="Times New Roman"/>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800" i="1" kern="50" dirty="0">
                          <a:latin typeface="Arial"/>
                          <a:ea typeface="Times New Roman"/>
                          <a:cs typeface="Times New Roman"/>
                        </a:rPr>
                        <a:t>22 € horas y grupo</a:t>
                      </a:r>
                      <a:endParaRPr lang="es-ES" sz="800" i="1" kern="50" dirty="0">
                        <a:latin typeface="Arial"/>
                        <a:ea typeface="Lucida Sans Unicode"/>
                        <a:cs typeface="Times New Roman"/>
                      </a:endParaRPr>
                    </a:p>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12"/>
                  </a:ext>
                </a:extLst>
              </a:tr>
              <a:tr h="197528">
                <a:tc>
                  <a:txBody>
                    <a:bodyPr/>
                    <a:lstStyle/>
                    <a:p>
                      <a:pPr algn="ctr">
                        <a:spcAft>
                          <a:spcPts val="0"/>
                        </a:spcAft>
                      </a:pPr>
                      <a:r>
                        <a:rPr lang="es-ES" sz="800" b="1" i="1" u="sng" kern="50" dirty="0">
                          <a:latin typeface="Arial"/>
                          <a:ea typeface="Lucida Sans Unicode"/>
                          <a:cs typeface="Times New Roman"/>
                        </a:rPr>
                        <a:t>VENTA</a:t>
                      </a:r>
                      <a:r>
                        <a:rPr lang="es-ES" sz="800" b="1" i="1" u="sng" kern="50" baseline="0" dirty="0">
                          <a:latin typeface="Arial"/>
                          <a:ea typeface="Lucida Sans Unicode"/>
                          <a:cs typeface="Times New Roman"/>
                        </a:rPr>
                        <a:t> MATERIAL PISCINA</a:t>
                      </a:r>
                      <a:endParaRPr lang="es-ES" sz="800" b="1" i="1" u="sng" kern="50" dirty="0">
                        <a:latin typeface="Arial"/>
                        <a:ea typeface="Lucida Sans Unicode"/>
                        <a:cs typeface="Times New Roman"/>
                      </a:endParaRPr>
                    </a:p>
                  </a:txBody>
                  <a:tcPr marL="68580" marR="68580" marT="0" marB="0" anchor="ctr"/>
                </a:tc>
                <a:tc>
                  <a:txBody>
                    <a:bodyPr/>
                    <a:lstStyle/>
                    <a:p>
                      <a:pPr algn="ctr">
                        <a:spcAft>
                          <a:spcPts val="0"/>
                        </a:spcAft>
                      </a:pPr>
                      <a:r>
                        <a:rPr lang="es-ES" sz="800" b="1" i="1" u="sng" kern="50" dirty="0">
                          <a:latin typeface="Arial"/>
                          <a:ea typeface="Lucida Sans Unicode"/>
                          <a:cs typeface="Times New Roman"/>
                        </a:rPr>
                        <a:t>EUROS</a:t>
                      </a:r>
                    </a:p>
                  </a:txBody>
                  <a:tcPr marL="68580" marR="68580" marT="0" marB="0" anchor="ctr"/>
                </a:tc>
                <a:tc>
                  <a:txBody>
                    <a:bodyPr/>
                    <a:lstStyle/>
                    <a:p>
                      <a:pPr algn="ctr">
                        <a:spcAft>
                          <a:spcPts val="0"/>
                        </a:spcAft>
                      </a:pPr>
                      <a:endParaRPr lang="es-ES" sz="800" b="1" i="1" u="sng"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13"/>
                  </a:ext>
                </a:extLst>
              </a:tr>
              <a:tr h="235412">
                <a:tc>
                  <a:txBody>
                    <a:bodyPr/>
                    <a:lstStyle/>
                    <a:p>
                      <a:pPr algn="ctr">
                        <a:spcAft>
                          <a:spcPts val="0"/>
                        </a:spcAft>
                      </a:pPr>
                      <a:r>
                        <a:rPr lang="es-ES" sz="800" kern="50" dirty="0">
                          <a:latin typeface="Arial"/>
                          <a:ea typeface="Lucida Sans Unicode"/>
                          <a:cs typeface="Times New Roman"/>
                        </a:rPr>
                        <a:t>Gorros</a:t>
                      </a:r>
                    </a:p>
                    <a:p>
                      <a:pPr algn="ctr">
                        <a:spcAft>
                          <a:spcPts val="0"/>
                        </a:spcAft>
                      </a:pPr>
                      <a:r>
                        <a:rPr lang="es-ES" sz="800" kern="50" dirty="0">
                          <a:latin typeface="Arial"/>
                          <a:ea typeface="Lucida Sans Unicode"/>
                          <a:cs typeface="Times New Roman"/>
                        </a:rPr>
                        <a:t>Pulseras de acceso</a:t>
                      </a:r>
                    </a:p>
                  </a:txBody>
                  <a:tcPr marL="68580" marR="68580" marT="0" marB="0" anchor="ctr"/>
                </a:tc>
                <a:tc>
                  <a:txBody>
                    <a:bodyPr/>
                    <a:lstStyle/>
                    <a:p>
                      <a:pPr algn="ctr">
                        <a:spcAft>
                          <a:spcPts val="0"/>
                        </a:spcAft>
                      </a:pPr>
                      <a:r>
                        <a:rPr lang="es-ES" sz="800" kern="50" dirty="0">
                          <a:latin typeface="Arial"/>
                          <a:ea typeface="Lucida Sans Unicode"/>
                          <a:cs typeface="Times New Roman"/>
                        </a:rPr>
                        <a:t>2 €</a:t>
                      </a:r>
                    </a:p>
                    <a:p>
                      <a:pPr algn="ctr">
                        <a:spcAft>
                          <a:spcPts val="0"/>
                        </a:spcAft>
                      </a:pPr>
                      <a:r>
                        <a:rPr lang="es-ES" sz="800" kern="50" dirty="0">
                          <a:latin typeface="Arial"/>
                          <a:ea typeface="Lucida Sans Unicode"/>
                          <a:cs typeface="Times New Roman"/>
                        </a:rPr>
                        <a:t>2 €</a:t>
                      </a: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tc>
                  <a:txBody>
                    <a:bodyPr/>
                    <a:lstStyle/>
                    <a:p>
                      <a:pPr algn="ctr">
                        <a:spcAft>
                          <a:spcPts val="0"/>
                        </a:spcAft>
                      </a:pPr>
                      <a:endParaRPr lang="es-ES" sz="8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14"/>
                  </a:ext>
                </a:extLst>
              </a:tr>
            </a:tbl>
          </a:graphicData>
        </a:graphic>
      </p:graphicFrame>
      <p:pic>
        <p:nvPicPr>
          <p:cNvPr id="5" name="Imagen 4">
            <a:extLst>
              <a:ext uri="{FF2B5EF4-FFF2-40B4-BE49-F238E27FC236}">
                <a16:creationId xmlns:a16="http://schemas.microsoft.com/office/drawing/2014/main" id="{E1D5ABF9-D790-4C3A-BCA2-E73A3059F7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7956376" y="5157192"/>
            <a:ext cx="648072" cy="109568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1268760"/>
            <a:ext cx="8305800" cy="3528392"/>
          </a:xfrm>
        </p:spPr>
        <p:txBody>
          <a:bodyPr>
            <a:normAutofit fontScale="90000"/>
          </a:bodyPr>
          <a:lstStyle/>
          <a:p>
            <a:r>
              <a:rPr lang="es-ES" sz="1100" dirty="0"/>
              <a:t>Los abonos anuales tendrán vigencia desde la fecha de su adquisición. Los requisitos exigidos para la emisión de cada uno de los abonos deberán cumplirse a lo largo de toda la vigencia del mismo El Ayuntamiento de Colindres podrá ordenar las actuaciones de inspección y comprobación que estime procedentes, a efectos de revisar el mantenimiento de las condiciones objetivas que originariamente motivaron la emisión del correspondiente abono (empadronamiento, jubilación, etc.). En caso de que se detecte el incumplimiento de alguna de esas condiciones, se producirá la pérdida del abono.</a:t>
            </a:r>
            <a:br>
              <a:rPr lang="es-ES" sz="1100" dirty="0"/>
            </a:br>
            <a:r>
              <a:rPr lang="es-ES" sz="1100" dirty="0"/>
              <a:t>Los abonos de 15 baños, son válidos a nivel individual y para grupos. No es necesario otro requisito que el de adquirir el de la edad correspondiente.</a:t>
            </a:r>
            <a:br>
              <a:rPr lang="es-ES" sz="1100" dirty="0"/>
            </a:br>
            <a:r>
              <a:rPr lang="es-ES" sz="1100" dirty="0"/>
              <a:t>Del abono familiar podrán disfrutar todos aquellos beneficiarios que convivan en la misma vivienda debiendo acreditar este extremo mediante certificado expedido por el Excmo.  Ayuntamiento de Colindres. Podrán ser beneficiarios los hijos, no empadronados, de los abonados, acreditando custodia compartida o régimen de visitas.</a:t>
            </a:r>
            <a:br>
              <a:rPr lang="es-ES" sz="1100" dirty="0"/>
            </a:br>
            <a:r>
              <a:rPr lang="es-ES" sz="1100" dirty="0"/>
              <a:t>En caso de incorporación a la unidad familiar por miembros que se empadronan desde municipio distinto a Colindres, sólo podrán incorporarse al abono familiar en caso de que se trate de cónyuges o pareja unida por análoga relación, junto con sus descendientes, sean comunes o no (relación hijos/padres/nietos), y no se exigirá antigüedad de empadronamiento en Colindres.</a:t>
            </a:r>
            <a:br>
              <a:rPr lang="es-ES" sz="1100" dirty="0"/>
            </a:br>
            <a:r>
              <a:rPr lang="es-ES" sz="1100" dirty="0"/>
              <a:t>El abono familiar se entenderá cerrado en fecha de emisión, por lo que la introducción de nuevos miembros a la unidad familiar en fecha posterior, tendrán el coste adicional fijado en la presente ordenanza para nuevas incorporaciones. En todo caso, la duración del abono (incluido el de la nueva incorporación) será de un año a contar desde la primera emisión del abono.</a:t>
            </a:r>
            <a:br>
              <a:rPr lang="es-ES" sz="1100" dirty="0"/>
            </a:br>
            <a:r>
              <a:rPr lang="es-ES" sz="1100" dirty="0"/>
              <a:t>En el caso de los jubilados menores de 60 años, deberán entregar, junto al resto de documentación que se exija para la emisión del correspondiente abono, de la resolución de concesión de la jubilación.</a:t>
            </a:r>
            <a:br>
              <a:rPr lang="es-ES" sz="1100" dirty="0"/>
            </a:br>
            <a:r>
              <a:rPr lang="es-ES" sz="1100" dirty="0"/>
              <a:t>En el supuesto de que el usuario cuente con un abono exclusivamente para piscina cubierta (ya sea individual o familiar) y posteriormente quiera incluir la opción de sala de musculación, deberá abonar la diferencia, manteniéndose la vigencia original del abono.</a:t>
            </a:r>
            <a:br>
              <a:rPr lang="es-ES" sz="1100" dirty="0"/>
            </a:br>
            <a:r>
              <a:rPr lang="es-ES" sz="1100" dirty="0"/>
              <a:t>La pérdida del carnet de abonado y su  sustitución por uno nuevo tendrá un coste de tres euros.</a:t>
            </a:r>
            <a:br>
              <a:rPr lang="es-ES" sz="1100" dirty="0"/>
            </a:br>
            <a:br>
              <a:rPr lang="es-ES" sz="1100" dirty="0"/>
            </a:br>
            <a:endParaRPr lang="es-ES" sz="1000" dirty="0">
              <a:latin typeface="Arial" pitchFamily="34" charset="0"/>
              <a:cs typeface="Arial" pitchFamily="34" charset="0"/>
            </a:endParaRPr>
          </a:p>
        </p:txBody>
      </p:sp>
      <p:sp>
        <p:nvSpPr>
          <p:cNvPr id="4" name="3 CuadroTexto"/>
          <p:cNvSpPr txBox="1"/>
          <p:nvPr/>
        </p:nvSpPr>
        <p:spPr>
          <a:xfrm>
            <a:off x="395536" y="4149080"/>
            <a:ext cx="8136904" cy="246221"/>
          </a:xfrm>
          <a:prstGeom prst="rect">
            <a:avLst/>
          </a:prstGeom>
          <a:noFill/>
        </p:spPr>
        <p:txBody>
          <a:bodyPr wrap="square" rtlCol="0">
            <a:spAutoFit/>
          </a:bodyPr>
          <a:lstStyle/>
          <a:p>
            <a:endParaRPr lang="es-ES" sz="1000" dirty="0">
              <a:latin typeface="Arial" pitchFamily="34" charset="0"/>
              <a:cs typeface="Arial" pitchFamily="34" charset="0"/>
            </a:endParaRPr>
          </a:p>
        </p:txBody>
      </p:sp>
      <p:pic>
        <p:nvPicPr>
          <p:cNvPr id="5" name="Imagen 4">
            <a:extLst>
              <a:ext uri="{FF2B5EF4-FFF2-40B4-BE49-F238E27FC236}">
                <a16:creationId xmlns:a16="http://schemas.microsoft.com/office/drawing/2014/main" id="{C9A45EFF-3F61-4487-83EC-51A200E31B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244408" y="0"/>
            <a:ext cx="648072" cy="109568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92696"/>
            <a:ext cx="8305800" cy="5904656"/>
          </a:xfrm>
        </p:spPr>
        <p:txBody>
          <a:bodyPr>
            <a:normAutofit fontScale="90000"/>
          </a:bodyPr>
          <a:lstStyle/>
          <a:p>
            <a:pPr lvl="0" fontAlgn="base">
              <a:spcAft>
                <a:spcPct val="0"/>
              </a:spcAft>
              <a:tabLst>
                <a:tab pos="1638300" algn="l"/>
              </a:tabLst>
            </a:pPr>
            <a:br>
              <a:rPr lang="es-ES" sz="1100" b="1" dirty="0">
                <a:latin typeface="Arial" pitchFamily="34" charset="0"/>
                <a:ea typeface="Times New Roman" pitchFamily="18" charset="0"/>
                <a:cs typeface="Times New Roman" pitchFamily="18" charset="0"/>
              </a:rPr>
            </a:br>
            <a:br>
              <a:rPr lang="es-ES" sz="1100" b="1" dirty="0">
                <a:latin typeface="Arial" pitchFamily="34" charset="0"/>
                <a:ea typeface="Times New Roman" pitchFamily="18" charset="0"/>
                <a:cs typeface="Times New Roman" pitchFamily="18" charset="0"/>
              </a:rPr>
            </a:br>
            <a:br>
              <a:rPr lang="es-ES" sz="1100" b="1" dirty="0">
                <a:latin typeface="Arial" pitchFamily="34" charset="0"/>
                <a:ea typeface="Times New Roman" pitchFamily="18" charset="0"/>
                <a:cs typeface="Times New Roman" pitchFamily="18" charset="0"/>
              </a:rPr>
            </a:br>
            <a:br>
              <a:rPr lang="es-ES" sz="1100" b="1" dirty="0">
                <a:latin typeface="Arial" pitchFamily="34" charset="0"/>
                <a:ea typeface="Times New Roman" pitchFamily="18" charset="0"/>
                <a:cs typeface="Times New Roman" pitchFamily="18" charset="0"/>
              </a:rPr>
            </a:br>
            <a:r>
              <a:rPr lang="es-ES" sz="900" b="1" i="1" dirty="0">
                <a:latin typeface="Arial" pitchFamily="34" charset="0"/>
                <a:ea typeface="Times New Roman" pitchFamily="18" charset="0"/>
                <a:cs typeface="Times New Roman" pitchFamily="18" charset="0"/>
              </a:rPr>
              <a:t>BONIFICACIONES:</a:t>
            </a:r>
            <a:br>
              <a:rPr lang="es-ES" sz="900" b="1" i="1" dirty="0">
                <a:latin typeface="Arial" pitchFamily="34" charset="0"/>
                <a:cs typeface="Arial" pitchFamily="34" charset="0"/>
              </a:rPr>
            </a:br>
            <a:br>
              <a:rPr lang="es-ES" sz="900" b="1" dirty="0">
                <a:latin typeface="Arial" pitchFamily="34" charset="0"/>
                <a:cs typeface="Arial" pitchFamily="34" charset="0"/>
              </a:rPr>
            </a:br>
            <a:r>
              <a:rPr lang="es-ES" sz="900" b="1" dirty="0">
                <a:latin typeface="Arial" pitchFamily="34" charset="0"/>
                <a:ea typeface="Times New Roman" pitchFamily="18" charset="0"/>
                <a:cs typeface="Times New Roman" pitchFamily="18" charset="0"/>
              </a:rPr>
              <a:t>A) </a:t>
            </a:r>
            <a:r>
              <a:rPr lang="es-ES" sz="900" dirty="0">
                <a:latin typeface="Arial" pitchFamily="34" charset="0"/>
                <a:ea typeface="Times New Roman" pitchFamily="18" charset="0"/>
                <a:cs typeface="Times New Roman" pitchFamily="18" charset="0"/>
              </a:rPr>
              <a:t>Atendiendo  a criterios de capacidad económica para familias numerosas</a:t>
            </a:r>
            <a:br>
              <a:rPr lang="es-ES" sz="900" dirty="0">
                <a:latin typeface="Arial" pitchFamily="34" charset="0"/>
                <a:ea typeface="Times New Roman" pitchFamily="18" charset="0"/>
                <a:cs typeface="Times New Roman" pitchFamily="18" charset="0"/>
              </a:rPr>
            </a:br>
            <a:br>
              <a:rPr lang="es-ES" sz="900" b="1" dirty="0">
                <a:latin typeface="Arial" pitchFamily="34" charset="0"/>
                <a:ea typeface="Times New Roman" pitchFamily="18" charset="0"/>
                <a:cs typeface="Times New Roman" pitchFamily="18" charset="0"/>
              </a:rPr>
            </a:br>
            <a:r>
              <a:rPr lang="es-ES" sz="900" b="1" dirty="0">
                <a:latin typeface="Arial" pitchFamily="34" charset="0"/>
                <a:ea typeface="Times New Roman" pitchFamily="18" charset="0"/>
                <a:cs typeface="Times New Roman" pitchFamily="18" charset="0"/>
              </a:rPr>
              <a:t>        </a:t>
            </a:r>
            <a:r>
              <a:rPr lang="es-ES" sz="900" dirty="0">
                <a:latin typeface="Arial" pitchFamily="34" charset="0"/>
                <a:ea typeface="Times New Roman" pitchFamily="18" charset="0"/>
                <a:cs typeface="Times New Roman" pitchFamily="18" charset="0"/>
              </a:rPr>
              <a:t>Categoría General............... 15%                                           Categoría Especial................ 20%</a:t>
            </a:r>
            <a:br>
              <a:rPr lang="es-ES" sz="900" dirty="0">
                <a:latin typeface="Arial" pitchFamily="34" charset="0"/>
                <a:cs typeface="Arial" pitchFamily="34" charset="0"/>
              </a:rPr>
            </a:br>
            <a:r>
              <a:rPr lang="es-ES" sz="900" dirty="0">
                <a:latin typeface="Arial" pitchFamily="34" charset="0"/>
                <a:ea typeface="Times New Roman" pitchFamily="18" charset="0"/>
                <a:cs typeface="Times New Roman" pitchFamily="18" charset="0"/>
              </a:rPr>
              <a:t>    </a:t>
            </a:r>
            <a:br>
              <a:rPr lang="es-ES" sz="900" dirty="0">
                <a:latin typeface="Arial" pitchFamily="34" charset="0"/>
                <a:cs typeface="Arial" pitchFamily="34" charset="0"/>
              </a:rPr>
            </a:br>
            <a:r>
              <a:rPr lang="es-ES" sz="900" u="sng" dirty="0">
                <a:latin typeface="Arial" pitchFamily="34" charset="0"/>
                <a:ea typeface="Times New Roman" pitchFamily="18" charset="0"/>
                <a:cs typeface="Times New Roman" pitchFamily="18" charset="0"/>
              </a:rPr>
              <a:t> Requisitos de las solicitudes:</a:t>
            </a:r>
            <a:br>
              <a:rPr lang="es-ES" sz="900" dirty="0">
                <a:latin typeface="Arial" pitchFamily="34" charset="0"/>
                <a:cs typeface="Arial" pitchFamily="34" charset="0"/>
              </a:rPr>
            </a:br>
            <a:r>
              <a:rPr lang="es-ES" sz="900" dirty="0">
                <a:latin typeface="Arial" pitchFamily="34" charset="0"/>
                <a:ea typeface="Times New Roman" pitchFamily="18" charset="0"/>
                <a:cs typeface="Arial" pitchFamily="34" charset="0"/>
              </a:rPr>
              <a:t>La bonificación tiene carácter rogado por lo que deberá ser solicitada por el sujeto pasivo, quien acompañará a la solicitud la siguiente documentación, acreditando el cumplimiento de los requisitos establecidos:</a:t>
            </a:r>
            <a:br>
              <a:rPr lang="es-ES" sz="900" dirty="0">
                <a:latin typeface="Arial" pitchFamily="34" charset="0"/>
                <a:cs typeface="Arial" pitchFamily="34" charset="0"/>
              </a:rPr>
            </a:br>
            <a:r>
              <a:rPr lang="es-ES" sz="900" dirty="0">
                <a:latin typeface="Arial" pitchFamily="34" charset="0"/>
                <a:ea typeface="Times New Roman" pitchFamily="18" charset="0"/>
                <a:cs typeface="Arial" pitchFamily="34" charset="0"/>
              </a:rPr>
              <a:t>Fotocopia del DNI de los miembros de la unidad familiar</a:t>
            </a:r>
            <a:br>
              <a:rPr lang="es-ES" sz="900" dirty="0">
                <a:latin typeface="Arial" pitchFamily="34" charset="0"/>
                <a:cs typeface="Arial" pitchFamily="34" charset="0"/>
              </a:rPr>
            </a:br>
            <a:r>
              <a:rPr lang="es-ES" sz="900" dirty="0">
                <a:latin typeface="Arial" pitchFamily="34" charset="0"/>
                <a:ea typeface="Times New Roman" pitchFamily="18" charset="0"/>
                <a:cs typeface="Arial" pitchFamily="34" charset="0"/>
              </a:rPr>
              <a:t>Tener reconocida la condición de familia numerosa por el órgano competente, adjuntado documento justificativo acreditativo de esta condición que pueda establecerse por disposición legal ajustada al ordenamiento jurídico. </a:t>
            </a:r>
            <a:br>
              <a:rPr lang="es-ES" sz="900" dirty="0">
                <a:latin typeface="Arial" pitchFamily="34" charset="0"/>
                <a:cs typeface="Arial" pitchFamily="34" charset="0"/>
              </a:rPr>
            </a:br>
            <a:r>
              <a:rPr lang="es-ES" sz="900" dirty="0">
                <a:latin typeface="Arial" pitchFamily="34" charset="0"/>
                <a:ea typeface="Times New Roman" pitchFamily="18" charset="0"/>
                <a:cs typeface="Arial" pitchFamily="34" charset="0"/>
              </a:rPr>
              <a:t>Certificado de convivencia actualizado (en el caso de vecinos de Colindres se comprobará de oficio).</a:t>
            </a:r>
            <a:br>
              <a:rPr lang="es-ES" sz="900" dirty="0">
                <a:latin typeface="Arial" pitchFamily="34" charset="0"/>
                <a:cs typeface="Arial" pitchFamily="34" charset="0"/>
              </a:rPr>
            </a:br>
            <a:r>
              <a:rPr lang="es-ES" sz="900" dirty="0">
                <a:latin typeface="Arial" pitchFamily="34" charset="0"/>
                <a:ea typeface="Times New Roman" pitchFamily="18" charset="0"/>
                <a:cs typeface="Arial" pitchFamily="34" charset="0"/>
              </a:rPr>
              <a:t>La declaración del Impuesto sobre la Renta de las Personas Físicas presentada en el ejercicio inmediatamente anterior al de aplicación de la bonificación, debiendo ser, el cociente entre el saldo neto de los rendimientos e imputaciones de renta de la base liquidable general del Impuesto sobre la Renta de las Personas Físicas y el número de miembros de la unidad familiar, inferior a 6.000,00 euros. </a:t>
            </a:r>
            <a:br>
              <a:rPr lang="es-ES" sz="900" dirty="0">
                <a:latin typeface="Arial" pitchFamily="34" charset="0"/>
                <a:cs typeface="Arial" pitchFamily="34" charset="0"/>
              </a:rPr>
            </a:br>
            <a:r>
              <a:rPr lang="es-ES" sz="900" dirty="0">
                <a:latin typeface="Arial" pitchFamily="34" charset="0"/>
                <a:ea typeface="Times New Roman" pitchFamily="18" charset="0"/>
                <a:cs typeface="Arial" pitchFamily="34" charset="0"/>
              </a:rPr>
              <a:t>No deberá tenerse deudas con el Ayuntamiento de Colindres (se comprobará de oficio)</a:t>
            </a:r>
            <a:br>
              <a:rPr lang="es-ES" sz="900" dirty="0">
                <a:latin typeface="Arial" pitchFamily="34" charset="0"/>
                <a:cs typeface="Arial" pitchFamily="34" charset="0"/>
              </a:rPr>
            </a:br>
            <a:r>
              <a:rPr lang="es-ES" sz="900" u="sng" dirty="0">
                <a:latin typeface="Arial" pitchFamily="34" charset="0"/>
                <a:ea typeface="Times New Roman" pitchFamily="18" charset="0"/>
                <a:cs typeface="Arial" pitchFamily="34" charset="0"/>
              </a:rPr>
              <a:t>Plazo de vigencia de la bonificación</a:t>
            </a:r>
            <a:r>
              <a:rPr lang="es-ES" sz="900" dirty="0">
                <a:latin typeface="Arial" pitchFamily="34" charset="0"/>
                <a:ea typeface="Times New Roman" pitchFamily="18" charset="0"/>
                <a:cs typeface="Arial" pitchFamily="34" charset="0"/>
              </a:rPr>
              <a:t>: durante el año natural de su concesión (con carácter general del 01/09 al 31/08 del año siguiente), debiendo renovarse por períodos de uno año, siempre que se solicite nuevamente su concesión al inicio del mismo y se acredite el cumplimiento de los requisitos anteriores. </a:t>
            </a:r>
            <a:br>
              <a:rPr lang="es-ES" sz="900" dirty="0">
                <a:latin typeface="Arial" pitchFamily="34" charset="0"/>
                <a:ea typeface="Times New Roman" pitchFamily="18" charset="0"/>
                <a:cs typeface="Arial" pitchFamily="34" charset="0"/>
              </a:rPr>
            </a:br>
            <a:br>
              <a:rPr lang="es-ES" sz="900" b="1" dirty="0">
                <a:latin typeface="Arial" pitchFamily="34" charset="0"/>
                <a:ea typeface="Times New Roman" pitchFamily="18" charset="0"/>
                <a:cs typeface="Times New Roman" pitchFamily="18" charset="0"/>
              </a:rPr>
            </a:br>
            <a:r>
              <a:rPr lang="es-ES" sz="900" b="1" dirty="0">
                <a:latin typeface="Arial" pitchFamily="34" charset="0"/>
                <a:ea typeface="Times New Roman" pitchFamily="18" charset="0"/>
                <a:cs typeface="Times New Roman" pitchFamily="18" charset="0"/>
              </a:rPr>
              <a:t>B) </a:t>
            </a:r>
            <a:r>
              <a:rPr lang="es-ES" sz="900" dirty="0">
                <a:solidFill>
                  <a:srgbClr val="000000"/>
                </a:solidFill>
                <a:latin typeface="Arial" pitchFamily="34" charset="0"/>
                <a:ea typeface="Times New Roman" pitchFamily="18" charset="0"/>
                <a:cs typeface="Times New Roman" pitchFamily="18" charset="0"/>
              </a:rPr>
              <a:t>Se contempla una reducción del 20% del abono para la piscina cubierta individual o familiar (tanto para sólo piscina cubierta como piscina cubierta más sala de musculación) para aquéllos solicitantes no empadronados pero que trabajen en el término municipal de Colindres y que encajarían en el supuesto de precio público resto usuarios. Junto con la solicitud del abono deberá presentar certificado de empresa acreditativo de que su puesto de trabajo se desempeña en el término municipal de Colindres. En el caso del abono familiar deberá presentarse certificado de convivencia En el caso de que alguno de los miembros de la unidad familiar estuviese empadronado en Colindres abonarían el precio público correspondiente a resto usuarios pero con la reducción del 20%.</a:t>
            </a:r>
            <a:br>
              <a:rPr lang="es-ES" sz="900" dirty="0">
                <a:latin typeface="Arial" pitchFamily="34" charset="0"/>
                <a:cs typeface="Arial" pitchFamily="34" charset="0"/>
              </a:rPr>
            </a:br>
            <a:r>
              <a:rPr lang="es-ES" sz="900" dirty="0">
                <a:latin typeface="Arial" pitchFamily="34" charset="0"/>
                <a:ea typeface="Times New Roman" pitchFamily="18" charset="0"/>
                <a:cs typeface="Times New Roman" pitchFamily="18" charset="0"/>
              </a:rPr>
              <a:t>La concesión de tal bonificación será concedida por la Alcaldía-Presidencia. La Alcaldía será competente para revocar cualquier reducción concedida de las reguladas en los apartados anteriores cuando, por cualquier medio de prueba, se tenga constancia de que no concurren las circunstancias o no se cumplen los requisitos exigidos al beneficiario de la bonificación.</a:t>
            </a:r>
            <a:br>
              <a:rPr lang="es-ES" sz="900" dirty="0">
                <a:latin typeface="Arial" pitchFamily="34" charset="0"/>
                <a:cs typeface="Arial" pitchFamily="34" charset="0"/>
              </a:rPr>
            </a:br>
            <a:r>
              <a:rPr lang="es-ES" sz="900" dirty="0">
                <a:latin typeface="Arial" pitchFamily="34" charset="0"/>
                <a:ea typeface="Times New Roman" pitchFamily="18" charset="0"/>
                <a:cs typeface="Times New Roman" pitchFamily="18" charset="0"/>
              </a:rPr>
              <a:t>Igualmente será competente para sancionar los casos de disfrute indebido de la bonificación.</a:t>
            </a:r>
            <a:br>
              <a:rPr lang="es-ES" sz="900" dirty="0">
                <a:latin typeface="Arial" pitchFamily="34" charset="0"/>
                <a:cs typeface="Arial" pitchFamily="34" charset="0"/>
              </a:rPr>
            </a:br>
            <a:r>
              <a:rPr lang="es-ES" sz="900" dirty="0">
                <a:latin typeface="Arial" pitchFamily="34" charset="0"/>
                <a:ea typeface="Times New Roman" pitchFamily="18" charset="0"/>
                <a:cs typeface="Times New Roman" pitchFamily="18" charset="0"/>
              </a:rPr>
              <a:t>A estos efectos, la Alcaldía podrá ordenar las actuaciones de inspección y comprobación que estime procedentes, pudiendo ser requerida de los beneficiarios de las reducciones, la presentación ante el Ayuntamiento de la documentación que acredite el mantenimiento de las condiciones objetivas que originariamente motivaron el otorgamiento de la bonificación.</a:t>
            </a:r>
            <a:br>
              <a:rPr lang="es-ES" sz="900" dirty="0">
                <a:latin typeface="Arial" pitchFamily="34" charset="0"/>
                <a:ea typeface="Times New Roman" pitchFamily="18" charset="0"/>
                <a:cs typeface="Times New Roman" pitchFamily="18" charset="0"/>
              </a:rPr>
            </a:br>
            <a:br>
              <a:rPr lang="es-ES" sz="900" dirty="0">
                <a:latin typeface="Arial" pitchFamily="34" charset="0"/>
                <a:ea typeface="Times New Roman" pitchFamily="18" charset="0"/>
                <a:cs typeface="Times New Roman" pitchFamily="18" charset="0"/>
              </a:rPr>
            </a:br>
            <a:r>
              <a:rPr lang="es-ES" sz="900" b="1" dirty="0">
                <a:latin typeface="Arial" pitchFamily="34" charset="0"/>
                <a:ea typeface="Times New Roman" pitchFamily="18" charset="0"/>
                <a:cs typeface="Times New Roman" pitchFamily="18" charset="0"/>
              </a:rPr>
              <a:t>C) </a:t>
            </a:r>
            <a:r>
              <a:rPr lang="es-ES" sz="900" dirty="0">
                <a:latin typeface="Arial" pitchFamily="34" charset="0"/>
                <a:ea typeface="Times New Roman" pitchFamily="18" charset="0"/>
                <a:cs typeface="Times New Roman" pitchFamily="18" charset="0"/>
              </a:rPr>
              <a:t>Se contempla una reducción del 20% del abono individual para la piscina cubierta (tanto para sólo piscina cubierta como piscina cubierta más sala de musculación) para aquellas empresas o entidades mercantiles que tengan convenio en vigor firmado con el Ayuntamiento de Colindres para la utilización de las instalaciones de la piscina cubierta. La bonificación alcanzará el 30% del abono individual en el caso de que la referida empresa cuente con publicidad en los polideportivos municipales con un mínimo de 1 módulo.</a:t>
            </a:r>
            <a:br>
              <a:rPr lang="es-ES" sz="900" dirty="0">
                <a:latin typeface="Arial" pitchFamily="34" charset="0"/>
                <a:ea typeface="Times New Roman" pitchFamily="18" charset="0"/>
                <a:cs typeface="Times New Roman" pitchFamily="18" charset="0"/>
              </a:rPr>
            </a:br>
            <a:r>
              <a:rPr lang="es-ES" sz="900" dirty="0">
                <a:latin typeface="Arial" pitchFamily="34" charset="0"/>
                <a:ea typeface="Times New Roman" pitchFamily="18" charset="0"/>
                <a:cs typeface="Times New Roman" pitchFamily="18" charset="0"/>
              </a:rPr>
              <a:t>La bonificación será de aplicación para aquellos abonos que sean expedidos a partir de la entrada en vigor del convenio firmado con la entidad mercantil.</a:t>
            </a:r>
            <a:br>
              <a:rPr lang="es-ES" sz="900" dirty="0">
                <a:latin typeface="Arial" pitchFamily="34" charset="0"/>
                <a:ea typeface="Times New Roman" pitchFamily="18" charset="0"/>
                <a:cs typeface="Times New Roman" pitchFamily="18" charset="0"/>
              </a:rPr>
            </a:br>
            <a:r>
              <a:rPr lang="es-ES" sz="900" dirty="0">
                <a:latin typeface="Arial" pitchFamily="34" charset="0"/>
                <a:ea typeface="Times New Roman" pitchFamily="18" charset="0"/>
                <a:cs typeface="Times New Roman" pitchFamily="18" charset="0"/>
              </a:rPr>
              <a:t>Para la concesión de la bonificación, los trabajadores de tales empresas deberán presentar junto con la solicitud del abono certificado de empresa acreditativo de que se desempeña puesto de trabajo en la empresa correspondiente.</a:t>
            </a:r>
            <a:br>
              <a:rPr lang="es-ES" sz="900" dirty="0">
                <a:latin typeface="Arial" pitchFamily="34" charset="0"/>
                <a:ea typeface="Times New Roman" pitchFamily="18" charset="0"/>
                <a:cs typeface="Times New Roman" pitchFamily="18" charset="0"/>
              </a:rPr>
            </a:br>
            <a:r>
              <a:rPr lang="es-ES" sz="900" dirty="0">
                <a:latin typeface="Arial" pitchFamily="34" charset="0"/>
                <a:ea typeface="Times New Roman" pitchFamily="18" charset="0"/>
                <a:cs typeface="Times New Roman" pitchFamily="18" charset="0"/>
              </a:rPr>
              <a:t>La concesión de tal bonificación será concedida por la Alcaldía-Presidencia. La Alcaldía será competente para revocar cualquier reducción concedida de las reguladas en los apartados anteriores cuando, por cualquier medio de prueba, se tenga constancia de que no concurren las circunstancias o no se cumplen los requisitos exigidos al beneficiario de la bonificación.</a:t>
            </a:r>
            <a:br>
              <a:rPr lang="es-ES" sz="900" dirty="0">
                <a:latin typeface="Arial" pitchFamily="34" charset="0"/>
                <a:cs typeface="Arial" pitchFamily="34" charset="0"/>
              </a:rPr>
            </a:br>
            <a:r>
              <a:rPr lang="es-ES" sz="900" dirty="0">
                <a:latin typeface="Arial" pitchFamily="34" charset="0"/>
                <a:ea typeface="Times New Roman" pitchFamily="18" charset="0"/>
                <a:cs typeface="Times New Roman" pitchFamily="18" charset="0"/>
              </a:rPr>
              <a:t>Igualmente será competente para sancionar los casos de disfrute indebido de la bonificación.</a:t>
            </a:r>
            <a:br>
              <a:rPr lang="es-ES" sz="900" dirty="0">
                <a:latin typeface="Arial" pitchFamily="34" charset="0"/>
                <a:cs typeface="Arial" pitchFamily="34" charset="0"/>
              </a:rPr>
            </a:br>
            <a:r>
              <a:rPr lang="es-ES" sz="900" dirty="0">
                <a:latin typeface="Arial" pitchFamily="34" charset="0"/>
                <a:ea typeface="Times New Roman" pitchFamily="18" charset="0"/>
                <a:cs typeface="Times New Roman" pitchFamily="18" charset="0"/>
              </a:rPr>
              <a:t>A estos efectos, la Alcaldía podrá ordenar las actuaciones de inspección y comprobación que estime procedentes, pudiendo ser requerida de los beneficiarios de las reducciones, la presentación ante el Ayuntamiento de la documentación que acredite el mantenimiento de las condiciones objetivas que originariamente motivaron el otorgamiento de la bonificación.</a:t>
            </a:r>
            <a:br>
              <a:rPr lang="es-ES" sz="900" dirty="0">
                <a:latin typeface="Arial" pitchFamily="34" charset="0"/>
                <a:ea typeface="Times New Roman" pitchFamily="18" charset="0"/>
                <a:cs typeface="Times New Roman" pitchFamily="18" charset="0"/>
              </a:rPr>
            </a:br>
            <a:br>
              <a:rPr lang="es-ES" sz="900" dirty="0">
                <a:latin typeface="Arial" pitchFamily="34" charset="0"/>
                <a:ea typeface="Times New Roman" pitchFamily="18" charset="0"/>
                <a:cs typeface="Times New Roman" pitchFamily="18" charset="0"/>
              </a:rPr>
            </a:br>
            <a:r>
              <a:rPr lang="es-ES" sz="900" b="1" dirty="0">
                <a:latin typeface="Arial" pitchFamily="34" charset="0"/>
                <a:ea typeface="Times New Roman" pitchFamily="18" charset="0"/>
                <a:cs typeface="Times New Roman" pitchFamily="18" charset="0"/>
              </a:rPr>
              <a:t>D) </a:t>
            </a:r>
            <a:r>
              <a:rPr lang="es-ES" sz="900" dirty="0">
                <a:latin typeface="Arial" pitchFamily="34" charset="0"/>
                <a:ea typeface="Times New Roman" pitchFamily="18" charset="0"/>
                <a:cs typeface="Times New Roman" pitchFamily="18" charset="0"/>
              </a:rPr>
              <a:t>Se contempla una bonificación del 100% a favor de aquellas asociaciones que tengan firmado convenio de subvención nominativa anual con el Ayuntamiento de Colindres. La bonificación se entenderá concedida con la aprobación del convenio por el órgano municipal competente. La bonificación será exclusivamente para la entrada individual y puntual al uso de la piscina cubierta (exclusivamente vaso), para los días y horas reservados para el uso por parte de la asociación.</a:t>
            </a:r>
            <a:endParaRPr lang="es-ES" sz="900" dirty="0"/>
          </a:p>
        </p:txBody>
      </p:sp>
      <p:pic>
        <p:nvPicPr>
          <p:cNvPr id="3" name="Imagen 2">
            <a:extLst>
              <a:ext uri="{FF2B5EF4-FFF2-40B4-BE49-F238E27FC236}">
                <a16:creationId xmlns:a16="http://schemas.microsoft.com/office/drawing/2014/main" id="{BE3559FF-DB2D-4179-8524-78D45C4D2A3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244408" y="0"/>
            <a:ext cx="648072" cy="109568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a:bodyPr>
          <a:lstStyle/>
          <a:p>
            <a:r>
              <a:rPr lang="es-ES" sz="1800" dirty="0">
                <a:latin typeface="Arial" pitchFamily="34" charset="0"/>
                <a:cs typeface="Arial" pitchFamily="34" charset="0"/>
              </a:rPr>
              <a:t>USUARIOS DE LAS INSTALACIONES DEPORTIVAS</a:t>
            </a:r>
          </a:p>
        </p:txBody>
      </p:sp>
      <p:sp>
        <p:nvSpPr>
          <p:cNvPr id="3" name="2 Marcador de contenido"/>
          <p:cNvSpPr>
            <a:spLocks noGrp="1"/>
          </p:cNvSpPr>
          <p:nvPr>
            <p:ph idx="1"/>
          </p:nvPr>
        </p:nvSpPr>
        <p:spPr/>
        <p:txBody>
          <a:bodyPr>
            <a:normAutofit lnSpcReduction="10000"/>
          </a:bodyPr>
          <a:lstStyle/>
          <a:p>
            <a:r>
              <a:rPr lang="es-ES" sz="1200" b="1" dirty="0">
                <a:latin typeface="Arial" pitchFamily="34" charset="0"/>
                <a:cs typeface="Arial" pitchFamily="34" charset="0"/>
              </a:rPr>
              <a:t>CATEGORIAS:</a:t>
            </a:r>
          </a:p>
          <a:p>
            <a:endParaRPr lang="es-ES" sz="1200" dirty="0">
              <a:latin typeface="Arial" pitchFamily="34" charset="0"/>
              <a:cs typeface="Arial" pitchFamily="34" charset="0"/>
            </a:endParaRPr>
          </a:p>
          <a:p>
            <a:pPr lvl="0"/>
            <a:r>
              <a:rPr lang="es-ES" sz="1200" i="1" dirty="0"/>
              <a:t>Categoría joven, pertenecerán a la misma todos los beneficiarios que tengan una edad comprendida entre 0 a 18 años.</a:t>
            </a:r>
            <a:endParaRPr lang="es-ES" sz="1200" dirty="0"/>
          </a:p>
          <a:p>
            <a:pPr lvl="0"/>
            <a:r>
              <a:rPr lang="es-ES" sz="1200" i="1" dirty="0"/>
              <a:t>Categoría adulto, pertenecerán a la misma todos los beneficiarios que tengan una edad comprendida entre 19 a 60 años. </a:t>
            </a:r>
            <a:endParaRPr lang="es-ES" sz="1200" dirty="0"/>
          </a:p>
          <a:p>
            <a:pPr lvl="0"/>
            <a:r>
              <a:rPr lang="es-ES" sz="1200" i="1" dirty="0"/>
              <a:t>Categoría mayores, pertenecerán a la misma todos los beneficiarios de edad igual o superior a 60 años. Dentro de esta categoría estarán incluidos los jubilados menores de 60 años que tengan concedida una jubilación al cien por cien.</a:t>
            </a:r>
            <a:endParaRPr lang="es-ES" sz="1200" dirty="0"/>
          </a:p>
          <a:p>
            <a:endParaRPr lang="es-ES" sz="1200" dirty="0">
              <a:latin typeface="Arial" pitchFamily="34" charset="0"/>
              <a:cs typeface="Arial" pitchFamily="34" charset="0"/>
            </a:endParaRPr>
          </a:p>
          <a:p>
            <a:endParaRPr lang="es-ES" sz="1200" dirty="0">
              <a:latin typeface="Arial" pitchFamily="34" charset="0"/>
              <a:cs typeface="Arial" pitchFamily="34" charset="0"/>
            </a:endParaRPr>
          </a:p>
          <a:p>
            <a:r>
              <a:rPr lang="es-ES" sz="1200" b="1" dirty="0">
                <a:latin typeface="Arial" pitchFamily="34" charset="0"/>
                <a:cs typeface="Arial" pitchFamily="34" charset="0"/>
              </a:rPr>
              <a:t>USUARIOS:</a:t>
            </a:r>
          </a:p>
          <a:p>
            <a:endParaRPr lang="es-ES" sz="1200" b="1" dirty="0">
              <a:latin typeface="Arial" pitchFamily="34" charset="0"/>
              <a:cs typeface="Arial" pitchFamily="34" charset="0"/>
            </a:endParaRPr>
          </a:p>
          <a:p>
            <a:pPr lvl="0"/>
            <a:r>
              <a:rPr lang="es-ES" sz="1200" i="1" u="sng" dirty="0"/>
              <a:t>Socio deportivo</a:t>
            </a:r>
            <a:r>
              <a:rPr lang="es-ES" sz="1200" i="1" dirty="0"/>
              <a:t>: abonado a la piscina cubierta, vecino del municipio de Colindres con una antigüedad mínima de seis meses así como los nuevos empadronados que cuenten con un empadronamiento histórico acumulado de tres años a contar desde la fecha de solicitud del abono, con acceso tanto a las instalaciones de la piscina cubierta como al resto de actividades deportivas. Se comprobará de oficio por el servicio de padrón municipal.</a:t>
            </a:r>
            <a:endParaRPr lang="es-ES" sz="1200" dirty="0"/>
          </a:p>
          <a:p>
            <a:pPr lvl="0"/>
            <a:r>
              <a:rPr lang="es-ES" sz="1200" i="1" u="sng" dirty="0"/>
              <a:t>Socio deportivo </a:t>
            </a:r>
            <a:r>
              <a:rPr lang="es-ES" sz="1200" i="1" u="sng" dirty="0" err="1"/>
              <a:t>conveniado</a:t>
            </a:r>
            <a:r>
              <a:rPr lang="es-ES" sz="1200" i="1" dirty="0"/>
              <a:t>: abonado a la piscina cubierta, vecino de municipio con convenio en vigor con el Ayuntamiento de Colindres para la utilización del servicio, tanto los incluidos en las instalaciones de la piscina cubierta como del resto de actividades deportivas. Se comprobará mediante certificado de convivencia. Se entenderán incluidos en esta categoría los miembros de las asociaciones o entidades no mercantiles que tengan firmado convenio en vigor con el Ayuntamiento de Colindres para la utilización del servicio.</a:t>
            </a:r>
            <a:endParaRPr lang="es-ES" sz="1200" dirty="0"/>
          </a:p>
          <a:p>
            <a:pPr lvl="0"/>
            <a:r>
              <a:rPr lang="es-ES" sz="1200" i="1" u="sng" dirty="0"/>
              <a:t>Socio actividades deportivas</a:t>
            </a:r>
            <a:r>
              <a:rPr lang="es-ES" sz="1200" i="1" dirty="0"/>
              <a:t>: vecino del municipio de Colindres o de un municipio con convenio en vigor,  con una antigüedad mínima de seis meses, sin abono a la piscina cubierta. Se comprobará de oficio por el servicio de padrón municipal, en el caso de los vecinos de Colindres, el resto deberán presentar certificado de empadronamiento.</a:t>
            </a:r>
            <a:endParaRPr lang="es-ES" sz="1200" dirty="0"/>
          </a:p>
          <a:p>
            <a:pPr lvl="0"/>
            <a:r>
              <a:rPr lang="es-ES" sz="1200" i="1" u="sng" dirty="0"/>
              <a:t>Resto de usuarios</a:t>
            </a:r>
            <a:r>
              <a:rPr lang="es-ES" sz="1200" i="1" dirty="0"/>
              <a:t>: vecino distinto de las tres categorías anteriores.</a:t>
            </a:r>
            <a:endParaRPr lang="es-ES" sz="1200" dirty="0"/>
          </a:p>
          <a:p>
            <a:endParaRPr lang="es-ES" sz="1000" dirty="0">
              <a:latin typeface="Arial" pitchFamily="34" charset="0"/>
              <a:cs typeface="Arial" pitchFamily="34" charset="0"/>
            </a:endParaRPr>
          </a:p>
        </p:txBody>
      </p:sp>
      <p:pic>
        <p:nvPicPr>
          <p:cNvPr id="4" name="Imagen 3">
            <a:extLst>
              <a:ext uri="{FF2B5EF4-FFF2-40B4-BE49-F238E27FC236}">
                <a16:creationId xmlns:a16="http://schemas.microsoft.com/office/drawing/2014/main" id="{68B55D6F-6521-4612-95A3-34E9CD078B2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244408" y="0"/>
            <a:ext cx="648072" cy="109568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576064"/>
          </a:xfrm>
        </p:spPr>
        <p:txBody>
          <a:bodyPr>
            <a:normAutofit fontScale="90000"/>
          </a:bodyPr>
          <a:lstStyle/>
          <a:p>
            <a:r>
              <a:rPr lang="es-ES" sz="2000" dirty="0">
                <a:latin typeface="Arial" pitchFamily="34" charset="0"/>
                <a:cs typeface="Arial" pitchFamily="34" charset="0"/>
              </a:rPr>
              <a:t>PISTAS DE TENIS DESCUBIERTAS, FRONTON Y PADEL</a:t>
            </a:r>
            <a:br>
              <a:rPr lang="es-ES" sz="2000" dirty="0">
                <a:latin typeface="Arial" pitchFamily="34" charset="0"/>
                <a:cs typeface="Arial" pitchFamily="34" charset="0"/>
              </a:rPr>
            </a:br>
            <a:r>
              <a:rPr lang="es-ES" sz="2000" dirty="0">
                <a:latin typeface="Arial" pitchFamily="34" charset="0"/>
                <a:cs typeface="Arial" pitchFamily="34" charset="0"/>
              </a:rPr>
              <a:t> (PRECIOS POR PISTA Y HORA)</a:t>
            </a:r>
          </a:p>
        </p:txBody>
      </p:sp>
      <p:graphicFrame>
        <p:nvGraphicFramePr>
          <p:cNvPr id="5" name="4 Marcador de contenido"/>
          <p:cNvGraphicFramePr>
            <a:graphicFrameLocks noGrp="1"/>
          </p:cNvGraphicFramePr>
          <p:nvPr>
            <p:ph idx="1"/>
          </p:nvPr>
        </p:nvGraphicFramePr>
        <p:xfrm>
          <a:off x="457200" y="1484787"/>
          <a:ext cx="8229600" cy="40062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33855">
                <a:tc>
                  <a:txBody>
                    <a:bodyPr/>
                    <a:lstStyle/>
                    <a:p>
                      <a:pPr indent="90170" algn="ctr">
                        <a:spcAft>
                          <a:spcPts val="0"/>
                        </a:spcAft>
                      </a:pPr>
                      <a:r>
                        <a:rPr lang="es-ES" sz="800" b="1" i="1" kern="50" dirty="0">
                          <a:solidFill>
                            <a:srgbClr val="000000"/>
                          </a:solidFill>
                          <a:latin typeface="Arial"/>
                          <a:ea typeface="Times New Roman"/>
                          <a:cs typeface="Times New Roman"/>
                        </a:rPr>
                        <a:t>CATEGORÍA</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b="1" i="1" kern="50" dirty="0">
                          <a:solidFill>
                            <a:srgbClr val="000000"/>
                          </a:solidFill>
                          <a:latin typeface="Arial"/>
                          <a:ea typeface="Times New Roman"/>
                          <a:cs typeface="Times New Roman"/>
                        </a:rPr>
                        <a:t>Socio deportivo</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b="1" i="1" kern="50" dirty="0">
                          <a:solidFill>
                            <a:srgbClr val="000000"/>
                          </a:solidFill>
                          <a:latin typeface="Arial"/>
                          <a:ea typeface="Times New Roman"/>
                          <a:cs typeface="Times New Roman"/>
                        </a:rPr>
                        <a:t>Socio deportivo </a:t>
                      </a:r>
                      <a:r>
                        <a:rPr lang="es-ES" sz="800" b="1" i="1" kern="50" dirty="0" err="1">
                          <a:solidFill>
                            <a:srgbClr val="000000"/>
                          </a:solidFill>
                          <a:latin typeface="Arial"/>
                          <a:ea typeface="Times New Roman"/>
                          <a:cs typeface="Times New Roman"/>
                        </a:rPr>
                        <a:t>conveniado</a:t>
                      </a:r>
                      <a:endParaRPr lang="es-ES" sz="1100" kern="50" dirty="0">
                        <a:latin typeface="Arial"/>
                        <a:ea typeface="Lucida Sans Unicode"/>
                        <a:cs typeface="Times New Roman"/>
                      </a:endParaRPr>
                    </a:p>
                    <a:p>
                      <a:pPr algn="ctr">
                        <a:spcAft>
                          <a:spcPts val="0"/>
                        </a:spcAft>
                      </a:pPr>
                      <a:r>
                        <a:rPr lang="es-ES" sz="800" b="1" i="1" kern="50" dirty="0">
                          <a:solidFill>
                            <a:srgbClr val="000000"/>
                          </a:solidFill>
                          <a:latin typeface="Arial"/>
                          <a:ea typeface="Times New Roman"/>
                          <a:cs typeface="Times New Roman"/>
                        </a:rPr>
                        <a:t>Socio de actividades</a:t>
                      </a:r>
                      <a:endParaRPr lang="es-ES" sz="1100" kern="50" dirty="0">
                        <a:latin typeface="Arial"/>
                        <a:ea typeface="Lucida Sans Unicode"/>
                        <a:cs typeface="Times New Roman"/>
                      </a:endParaRPr>
                    </a:p>
                  </a:txBody>
                  <a:tcPr marL="68580" marR="68580" marT="0" marB="0" anchor="ctr"/>
                </a:tc>
                <a:tc>
                  <a:txBody>
                    <a:bodyPr/>
                    <a:lstStyle/>
                    <a:p>
                      <a:pPr indent="15240" algn="ctr">
                        <a:spcAft>
                          <a:spcPts val="0"/>
                        </a:spcAft>
                      </a:pPr>
                      <a:r>
                        <a:rPr lang="es-ES" sz="800" b="1" i="1" kern="50">
                          <a:solidFill>
                            <a:srgbClr val="000000"/>
                          </a:solidFill>
                          <a:latin typeface="Arial"/>
                          <a:ea typeface="Times New Roman"/>
                          <a:cs typeface="Times New Roman"/>
                        </a:rPr>
                        <a:t>Resto de usuarios</a:t>
                      </a:r>
                      <a:endParaRPr lang="es-ES" sz="1100" kern="50">
                        <a:latin typeface="Arial"/>
                        <a:ea typeface="Lucida Sans Unicode"/>
                        <a:cs typeface="Times New Roman"/>
                      </a:endParaRPr>
                    </a:p>
                  </a:txBody>
                  <a:tcPr marL="0" marR="0" marT="0" marB="0" anchor="ctr"/>
                </a:tc>
                <a:extLst>
                  <a:ext uri="{0D108BD9-81ED-4DB2-BD59-A6C34878D82A}">
                    <a16:rowId xmlns:a16="http://schemas.microsoft.com/office/drawing/2014/main" val="10000"/>
                  </a:ext>
                </a:extLst>
              </a:tr>
              <a:tr h="333855">
                <a:tc>
                  <a:txBody>
                    <a:bodyPr/>
                    <a:lstStyle/>
                    <a:p>
                      <a:pPr indent="90170" algn="just">
                        <a:spcAft>
                          <a:spcPts val="0"/>
                        </a:spcAft>
                      </a:pPr>
                      <a:r>
                        <a:rPr lang="es-ES" sz="800" i="1" kern="50" dirty="0">
                          <a:solidFill>
                            <a:srgbClr val="000000"/>
                          </a:solidFill>
                          <a:latin typeface="Arial"/>
                          <a:ea typeface="Times New Roman"/>
                          <a:cs typeface="Times New Roman"/>
                        </a:rPr>
                        <a:t>Joven/mayores (tenis y frontón)</a:t>
                      </a:r>
                      <a:endParaRPr lang="es-ES" sz="1100" kern="50" dirty="0">
                        <a:latin typeface="Arial"/>
                        <a:ea typeface="Lucida Sans Unicode"/>
                        <a:cs typeface="Times New Roman"/>
                      </a:endParaRPr>
                    </a:p>
                  </a:txBody>
                  <a:tcPr marL="68580" marR="68580" marT="0" marB="0"/>
                </a:tc>
                <a:tc>
                  <a:txBody>
                    <a:bodyPr/>
                    <a:lstStyle/>
                    <a:p>
                      <a:pPr algn="ctr">
                        <a:spcAft>
                          <a:spcPts val="0"/>
                        </a:spcAft>
                      </a:pPr>
                      <a:r>
                        <a:rPr lang="es-ES" sz="800" i="1" kern="50">
                          <a:solidFill>
                            <a:srgbClr val="000000"/>
                          </a:solidFill>
                          <a:latin typeface="Arial"/>
                          <a:ea typeface="Times New Roman"/>
                          <a:cs typeface="Times New Roman"/>
                        </a:rPr>
                        <a:t>4</a:t>
                      </a:r>
                      <a:endParaRPr lang="es-ES" sz="1100" kern="50">
                        <a:latin typeface="Arial"/>
                        <a:ea typeface="Lucida Sans Unicode"/>
                        <a:cs typeface="Times New Roman"/>
                      </a:endParaRPr>
                    </a:p>
                  </a:txBody>
                  <a:tcPr marL="68580" marR="68580" marT="0" marB="0"/>
                </a:tc>
                <a:tc>
                  <a:txBody>
                    <a:bodyPr/>
                    <a:lstStyle/>
                    <a:p>
                      <a:pPr indent="15240" algn="ctr">
                        <a:spcAft>
                          <a:spcPts val="0"/>
                        </a:spcAft>
                      </a:pPr>
                      <a:r>
                        <a:rPr lang="es-ES" sz="800" i="1" kern="50" dirty="0">
                          <a:solidFill>
                            <a:srgbClr val="000000"/>
                          </a:solidFill>
                          <a:latin typeface="Arial"/>
                          <a:ea typeface="Times New Roman"/>
                          <a:cs typeface="Times New Roman"/>
                        </a:rPr>
                        <a:t>5</a:t>
                      </a:r>
                      <a:endParaRPr lang="es-ES" sz="1100" kern="50" dirty="0">
                        <a:latin typeface="Arial"/>
                        <a:ea typeface="Lucida Sans Unicode"/>
                        <a:cs typeface="Times New Roman"/>
                      </a:endParaRPr>
                    </a:p>
                  </a:txBody>
                  <a:tcPr marL="68580" marR="68580" marT="0" marB="0"/>
                </a:tc>
                <a:tc>
                  <a:txBody>
                    <a:bodyPr/>
                    <a:lstStyle/>
                    <a:p>
                      <a:pPr indent="15240" algn="ctr">
                        <a:spcAft>
                          <a:spcPts val="0"/>
                        </a:spcAft>
                      </a:pPr>
                      <a:r>
                        <a:rPr lang="es-ES" sz="800" i="1" kern="50">
                          <a:solidFill>
                            <a:srgbClr val="000000"/>
                          </a:solidFill>
                          <a:latin typeface="Arial"/>
                          <a:ea typeface="Times New Roman"/>
                          <a:cs typeface="Times New Roman"/>
                        </a:rPr>
                        <a:t>6</a:t>
                      </a:r>
                      <a:endParaRPr lang="es-ES" sz="1100" kern="50">
                        <a:latin typeface="Arial"/>
                        <a:ea typeface="Lucida Sans Unicode"/>
                        <a:cs typeface="Times New Roman"/>
                      </a:endParaRPr>
                    </a:p>
                  </a:txBody>
                  <a:tcPr marL="0" marR="0" marT="0" marB="0"/>
                </a:tc>
                <a:extLst>
                  <a:ext uri="{0D108BD9-81ED-4DB2-BD59-A6C34878D82A}">
                    <a16:rowId xmlns:a16="http://schemas.microsoft.com/office/drawing/2014/main" val="10001"/>
                  </a:ext>
                </a:extLst>
              </a:tr>
              <a:tr h="333855">
                <a:tc>
                  <a:txBody>
                    <a:bodyPr/>
                    <a:lstStyle/>
                    <a:p>
                      <a:pPr indent="90170" algn="just">
                        <a:spcAft>
                          <a:spcPts val="0"/>
                        </a:spcAft>
                      </a:pPr>
                      <a:r>
                        <a:rPr lang="es-ES" sz="800" i="1" kern="50">
                          <a:solidFill>
                            <a:srgbClr val="000000"/>
                          </a:solidFill>
                          <a:latin typeface="Arial"/>
                          <a:ea typeface="Times New Roman"/>
                          <a:cs typeface="Times New Roman"/>
                        </a:rPr>
                        <a:t>Adulto (tenis y frontón)</a:t>
                      </a:r>
                      <a:endParaRPr lang="es-ES" sz="1100" kern="50">
                        <a:latin typeface="Arial"/>
                        <a:ea typeface="Lucida Sans Unicode"/>
                        <a:cs typeface="Times New Roman"/>
                      </a:endParaRPr>
                    </a:p>
                  </a:txBody>
                  <a:tcPr marL="68580" marR="68580" marT="0" marB="0"/>
                </a:tc>
                <a:tc>
                  <a:txBody>
                    <a:bodyPr/>
                    <a:lstStyle/>
                    <a:p>
                      <a:pPr algn="ctr">
                        <a:spcAft>
                          <a:spcPts val="0"/>
                        </a:spcAft>
                      </a:pPr>
                      <a:r>
                        <a:rPr lang="es-ES" sz="800" i="1" kern="50">
                          <a:solidFill>
                            <a:srgbClr val="000000"/>
                          </a:solidFill>
                          <a:latin typeface="Arial"/>
                          <a:ea typeface="Times New Roman"/>
                          <a:cs typeface="Times New Roman"/>
                        </a:rPr>
                        <a:t>4,80</a:t>
                      </a:r>
                      <a:endParaRPr lang="es-ES" sz="1100" kern="50">
                        <a:latin typeface="Arial"/>
                        <a:ea typeface="Lucida Sans Unicode"/>
                        <a:cs typeface="Times New Roman"/>
                      </a:endParaRPr>
                    </a:p>
                  </a:txBody>
                  <a:tcPr marL="68580" marR="68580" marT="0" marB="0"/>
                </a:tc>
                <a:tc>
                  <a:txBody>
                    <a:bodyPr/>
                    <a:lstStyle/>
                    <a:p>
                      <a:pPr indent="15240" algn="ctr">
                        <a:spcAft>
                          <a:spcPts val="0"/>
                        </a:spcAft>
                      </a:pPr>
                      <a:r>
                        <a:rPr lang="es-ES" sz="800" i="1" kern="50" dirty="0">
                          <a:solidFill>
                            <a:srgbClr val="000000"/>
                          </a:solidFill>
                          <a:latin typeface="Arial"/>
                          <a:ea typeface="Times New Roman"/>
                          <a:cs typeface="Times New Roman"/>
                        </a:rPr>
                        <a:t>5,50</a:t>
                      </a:r>
                      <a:endParaRPr lang="es-ES" sz="1100" kern="50" dirty="0">
                        <a:latin typeface="Arial"/>
                        <a:ea typeface="Lucida Sans Unicode"/>
                        <a:cs typeface="Times New Roman"/>
                      </a:endParaRPr>
                    </a:p>
                  </a:txBody>
                  <a:tcPr marL="68580" marR="68580" marT="0" marB="0"/>
                </a:tc>
                <a:tc>
                  <a:txBody>
                    <a:bodyPr/>
                    <a:lstStyle/>
                    <a:p>
                      <a:pPr indent="15240" algn="ctr">
                        <a:spcAft>
                          <a:spcPts val="0"/>
                        </a:spcAft>
                      </a:pPr>
                      <a:r>
                        <a:rPr lang="es-ES" sz="800" i="1" kern="50">
                          <a:solidFill>
                            <a:srgbClr val="000000"/>
                          </a:solidFill>
                          <a:latin typeface="Arial"/>
                          <a:ea typeface="Times New Roman"/>
                          <a:cs typeface="Times New Roman"/>
                        </a:rPr>
                        <a:t>6</a:t>
                      </a:r>
                      <a:endParaRPr lang="es-ES" sz="1100" kern="50">
                        <a:latin typeface="Arial"/>
                        <a:ea typeface="Lucida Sans Unicode"/>
                        <a:cs typeface="Times New Roman"/>
                      </a:endParaRPr>
                    </a:p>
                  </a:txBody>
                  <a:tcPr marL="0" marR="0" marT="0" marB="0"/>
                </a:tc>
                <a:extLst>
                  <a:ext uri="{0D108BD9-81ED-4DB2-BD59-A6C34878D82A}">
                    <a16:rowId xmlns:a16="http://schemas.microsoft.com/office/drawing/2014/main" val="10002"/>
                  </a:ext>
                </a:extLst>
              </a:tr>
              <a:tr h="333855">
                <a:tc>
                  <a:txBody>
                    <a:bodyPr/>
                    <a:lstStyle/>
                    <a:p>
                      <a:pPr indent="90170" algn="just">
                        <a:spcAft>
                          <a:spcPts val="0"/>
                        </a:spcAft>
                      </a:pPr>
                      <a:r>
                        <a:rPr lang="es-ES" sz="800" i="1" kern="50">
                          <a:solidFill>
                            <a:srgbClr val="000000"/>
                          </a:solidFill>
                          <a:latin typeface="Arial"/>
                          <a:ea typeface="Times New Roman"/>
                          <a:cs typeface="Times New Roman"/>
                        </a:rPr>
                        <a:t>Joven/mayores, al menos dos de los jugadores (pádel)</a:t>
                      </a:r>
                      <a:endParaRPr lang="es-ES" sz="1100" kern="50">
                        <a:latin typeface="Arial"/>
                        <a:ea typeface="Lucida Sans Unicode"/>
                        <a:cs typeface="Times New Roman"/>
                      </a:endParaRPr>
                    </a:p>
                  </a:txBody>
                  <a:tcPr marL="68580" marR="68580" marT="0" marB="0"/>
                </a:tc>
                <a:tc>
                  <a:txBody>
                    <a:bodyPr/>
                    <a:lstStyle/>
                    <a:p>
                      <a:pPr algn="ctr">
                        <a:spcAft>
                          <a:spcPts val="0"/>
                        </a:spcAft>
                      </a:pPr>
                      <a:r>
                        <a:rPr lang="es-ES" sz="800" i="1" kern="50">
                          <a:solidFill>
                            <a:srgbClr val="000000"/>
                          </a:solidFill>
                          <a:latin typeface="Arial"/>
                          <a:ea typeface="Times New Roman"/>
                          <a:cs typeface="Times New Roman"/>
                        </a:rPr>
                        <a:t>5</a:t>
                      </a:r>
                      <a:endParaRPr lang="es-ES" sz="1100" kern="50">
                        <a:latin typeface="Arial"/>
                        <a:ea typeface="Lucida Sans Unicode"/>
                        <a:cs typeface="Times New Roman"/>
                      </a:endParaRPr>
                    </a:p>
                  </a:txBody>
                  <a:tcPr marL="68580" marR="68580" marT="0" marB="0" anchor="ctr"/>
                </a:tc>
                <a:tc>
                  <a:txBody>
                    <a:bodyPr/>
                    <a:lstStyle/>
                    <a:p>
                      <a:pPr indent="15240" algn="ctr">
                        <a:spcAft>
                          <a:spcPts val="0"/>
                        </a:spcAft>
                      </a:pPr>
                      <a:r>
                        <a:rPr lang="es-ES" sz="800" i="1" kern="50" dirty="0">
                          <a:solidFill>
                            <a:srgbClr val="000000"/>
                          </a:solidFill>
                          <a:latin typeface="Arial"/>
                          <a:ea typeface="Times New Roman"/>
                          <a:cs typeface="Times New Roman"/>
                        </a:rPr>
                        <a:t>8</a:t>
                      </a:r>
                      <a:endParaRPr lang="es-ES" sz="1100" kern="50" dirty="0">
                        <a:latin typeface="Arial"/>
                        <a:ea typeface="Lucida Sans Unicode"/>
                        <a:cs typeface="Times New Roman"/>
                      </a:endParaRPr>
                    </a:p>
                  </a:txBody>
                  <a:tcPr marL="68580" marR="68580" marT="0" marB="0" anchor="ctr"/>
                </a:tc>
                <a:tc>
                  <a:txBody>
                    <a:bodyPr/>
                    <a:lstStyle/>
                    <a:p>
                      <a:pPr indent="15240" algn="ctr">
                        <a:spcAft>
                          <a:spcPts val="0"/>
                        </a:spcAft>
                      </a:pPr>
                      <a:r>
                        <a:rPr lang="es-ES" sz="800" i="1" kern="50">
                          <a:solidFill>
                            <a:srgbClr val="000000"/>
                          </a:solidFill>
                          <a:latin typeface="Arial"/>
                          <a:ea typeface="Times New Roman"/>
                          <a:cs typeface="Times New Roman"/>
                        </a:rPr>
                        <a:t>12</a:t>
                      </a:r>
                      <a:endParaRPr lang="es-ES" sz="1100" kern="50">
                        <a:latin typeface="Arial"/>
                        <a:ea typeface="Lucida Sans Unicode"/>
                        <a:cs typeface="Times New Roman"/>
                      </a:endParaRPr>
                    </a:p>
                  </a:txBody>
                  <a:tcPr marL="0" marR="0" marT="0" marB="0"/>
                </a:tc>
                <a:extLst>
                  <a:ext uri="{0D108BD9-81ED-4DB2-BD59-A6C34878D82A}">
                    <a16:rowId xmlns:a16="http://schemas.microsoft.com/office/drawing/2014/main" val="10003"/>
                  </a:ext>
                </a:extLst>
              </a:tr>
              <a:tr h="333855">
                <a:tc>
                  <a:txBody>
                    <a:bodyPr/>
                    <a:lstStyle/>
                    <a:p>
                      <a:pPr indent="90170" algn="just">
                        <a:spcAft>
                          <a:spcPts val="0"/>
                        </a:spcAft>
                      </a:pPr>
                      <a:r>
                        <a:rPr lang="es-ES" sz="800" i="1" kern="50">
                          <a:solidFill>
                            <a:srgbClr val="000000"/>
                          </a:solidFill>
                          <a:latin typeface="Arial"/>
                          <a:ea typeface="Times New Roman"/>
                          <a:cs typeface="Times New Roman"/>
                        </a:rPr>
                        <a:t>Adulto (pádel)</a:t>
                      </a:r>
                      <a:endParaRPr lang="es-ES" sz="1100" kern="50">
                        <a:latin typeface="Arial"/>
                        <a:ea typeface="Lucida Sans Unicode"/>
                        <a:cs typeface="Times New Roman"/>
                      </a:endParaRPr>
                    </a:p>
                  </a:txBody>
                  <a:tcPr marL="68580" marR="68580" marT="0" marB="0"/>
                </a:tc>
                <a:tc>
                  <a:txBody>
                    <a:bodyPr/>
                    <a:lstStyle/>
                    <a:p>
                      <a:pPr algn="ctr">
                        <a:spcAft>
                          <a:spcPts val="0"/>
                        </a:spcAft>
                      </a:pPr>
                      <a:r>
                        <a:rPr lang="es-ES" sz="800" i="1" kern="50" dirty="0">
                          <a:solidFill>
                            <a:srgbClr val="000000"/>
                          </a:solidFill>
                          <a:latin typeface="Arial"/>
                          <a:ea typeface="Times New Roman"/>
                          <a:cs typeface="Times New Roman"/>
                        </a:rPr>
                        <a:t>6</a:t>
                      </a:r>
                      <a:endParaRPr lang="es-ES" sz="1100" kern="50" dirty="0">
                        <a:latin typeface="Arial"/>
                        <a:ea typeface="Lucida Sans Unicode"/>
                        <a:cs typeface="Times New Roman"/>
                      </a:endParaRPr>
                    </a:p>
                  </a:txBody>
                  <a:tcPr marL="68580" marR="68580" marT="0" marB="0" anchor="ctr"/>
                </a:tc>
                <a:tc>
                  <a:txBody>
                    <a:bodyPr/>
                    <a:lstStyle/>
                    <a:p>
                      <a:pPr indent="15240" algn="ctr">
                        <a:spcAft>
                          <a:spcPts val="0"/>
                        </a:spcAft>
                      </a:pPr>
                      <a:r>
                        <a:rPr lang="es-ES" sz="800" i="1" kern="50" dirty="0">
                          <a:solidFill>
                            <a:srgbClr val="000000"/>
                          </a:solidFill>
                          <a:latin typeface="Arial"/>
                          <a:ea typeface="Times New Roman"/>
                          <a:cs typeface="Times New Roman"/>
                        </a:rPr>
                        <a:t>8</a:t>
                      </a:r>
                      <a:endParaRPr lang="es-ES" sz="1100" kern="50" dirty="0">
                        <a:latin typeface="Arial"/>
                        <a:ea typeface="Lucida Sans Unicode"/>
                        <a:cs typeface="Times New Roman"/>
                      </a:endParaRPr>
                    </a:p>
                  </a:txBody>
                  <a:tcPr marL="68580" marR="68580" marT="0" marB="0" anchor="ctr"/>
                </a:tc>
                <a:tc>
                  <a:txBody>
                    <a:bodyPr/>
                    <a:lstStyle/>
                    <a:p>
                      <a:pPr indent="15240" algn="ctr">
                        <a:spcAft>
                          <a:spcPts val="0"/>
                        </a:spcAft>
                      </a:pPr>
                      <a:r>
                        <a:rPr lang="es-ES" sz="800" i="1" kern="50">
                          <a:solidFill>
                            <a:srgbClr val="000000"/>
                          </a:solidFill>
                          <a:latin typeface="Arial"/>
                          <a:ea typeface="Times New Roman"/>
                          <a:cs typeface="Times New Roman"/>
                        </a:rPr>
                        <a:t>12</a:t>
                      </a:r>
                      <a:endParaRPr lang="es-ES" sz="1100" kern="50">
                        <a:latin typeface="Arial"/>
                        <a:ea typeface="Lucida Sans Unicode"/>
                        <a:cs typeface="Times New Roman"/>
                      </a:endParaRPr>
                    </a:p>
                  </a:txBody>
                  <a:tcPr marL="0" marR="0" marT="0" marB="0"/>
                </a:tc>
                <a:extLst>
                  <a:ext uri="{0D108BD9-81ED-4DB2-BD59-A6C34878D82A}">
                    <a16:rowId xmlns:a16="http://schemas.microsoft.com/office/drawing/2014/main" val="10004"/>
                  </a:ext>
                </a:extLst>
              </a:tr>
              <a:tr h="333855">
                <a:tc>
                  <a:txBody>
                    <a:bodyPr/>
                    <a:lstStyle/>
                    <a:p>
                      <a:pPr indent="90170" algn="just">
                        <a:spcAft>
                          <a:spcPts val="0"/>
                        </a:spcAft>
                      </a:pPr>
                      <a:r>
                        <a:rPr lang="es-ES" sz="800" i="1" kern="50">
                          <a:solidFill>
                            <a:srgbClr val="000000"/>
                          </a:solidFill>
                          <a:latin typeface="Arial"/>
                          <a:ea typeface="Times New Roman"/>
                          <a:cs typeface="Times New Roman"/>
                        </a:rPr>
                        <a:t>Abono 10 horas (tenis)</a:t>
                      </a:r>
                      <a:endParaRPr lang="es-ES" sz="1100" kern="50">
                        <a:latin typeface="Arial"/>
                        <a:ea typeface="Lucida Sans Unicode"/>
                        <a:cs typeface="Times New Roman"/>
                      </a:endParaRPr>
                    </a:p>
                  </a:txBody>
                  <a:tcPr marL="68580" marR="68580" marT="0" marB="0"/>
                </a:tc>
                <a:tc>
                  <a:txBody>
                    <a:bodyPr/>
                    <a:lstStyle/>
                    <a:p>
                      <a:pPr algn="ctr">
                        <a:spcAft>
                          <a:spcPts val="0"/>
                        </a:spcAft>
                      </a:pPr>
                      <a:r>
                        <a:rPr lang="es-ES" sz="800" i="1" kern="50">
                          <a:solidFill>
                            <a:srgbClr val="000000"/>
                          </a:solidFill>
                          <a:latin typeface="Arial"/>
                          <a:ea typeface="Times New Roman"/>
                          <a:cs typeface="Times New Roman"/>
                        </a:rPr>
                        <a:t>30</a:t>
                      </a:r>
                      <a:endParaRPr lang="es-ES" sz="1100" kern="50">
                        <a:latin typeface="Arial"/>
                        <a:ea typeface="Lucida Sans Unicode"/>
                        <a:cs typeface="Times New Roman"/>
                      </a:endParaRPr>
                    </a:p>
                  </a:txBody>
                  <a:tcPr marL="68580" marR="68580" marT="0" marB="0"/>
                </a:tc>
                <a:tc>
                  <a:txBody>
                    <a:bodyPr/>
                    <a:lstStyle/>
                    <a:p>
                      <a:pPr indent="15240" algn="ctr">
                        <a:spcAft>
                          <a:spcPts val="0"/>
                        </a:spcAft>
                      </a:pPr>
                      <a:r>
                        <a:rPr lang="es-ES" sz="800" i="1" kern="50" dirty="0">
                          <a:solidFill>
                            <a:srgbClr val="000000"/>
                          </a:solidFill>
                          <a:latin typeface="Arial"/>
                          <a:ea typeface="Times New Roman"/>
                          <a:cs typeface="Times New Roman"/>
                        </a:rPr>
                        <a:t>35</a:t>
                      </a:r>
                      <a:endParaRPr lang="es-ES" sz="1100" kern="50" dirty="0">
                        <a:latin typeface="Arial"/>
                        <a:ea typeface="Lucida Sans Unicode"/>
                        <a:cs typeface="Times New Roman"/>
                      </a:endParaRPr>
                    </a:p>
                  </a:txBody>
                  <a:tcPr marL="68580" marR="68580" marT="0" marB="0"/>
                </a:tc>
                <a:tc>
                  <a:txBody>
                    <a:bodyPr/>
                    <a:lstStyle/>
                    <a:p>
                      <a:pPr indent="15240" algn="ctr">
                        <a:spcAft>
                          <a:spcPts val="0"/>
                        </a:spcAft>
                      </a:pPr>
                      <a:r>
                        <a:rPr lang="es-ES" sz="800" i="1" kern="50">
                          <a:solidFill>
                            <a:srgbClr val="000000"/>
                          </a:solidFill>
                          <a:latin typeface="Arial"/>
                          <a:ea typeface="Times New Roman"/>
                          <a:cs typeface="Times New Roman"/>
                        </a:rPr>
                        <a:t>40</a:t>
                      </a:r>
                      <a:endParaRPr lang="es-ES" sz="1100" kern="50">
                        <a:latin typeface="Arial"/>
                        <a:ea typeface="Lucida Sans Unicode"/>
                        <a:cs typeface="Times New Roman"/>
                      </a:endParaRPr>
                    </a:p>
                  </a:txBody>
                  <a:tcPr marL="0" marR="0" marT="0" marB="0"/>
                </a:tc>
                <a:extLst>
                  <a:ext uri="{0D108BD9-81ED-4DB2-BD59-A6C34878D82A}">
                    <a16:rowId xmlns:a16="http://schemas.microsoft.com/office/drawing/2014/main" val="10005"/>
                  </a:ext>
                </a:extLst>
              </a:tr>
              <a:tr h="333855">
                <a:tc>
                  <a:txBody>
                    <a:bodyPr/>
                    <a:lstStyle/>
                    <a:p>
                      <a:pPr indent="90170" algn="just">
                        <a:spcAft>
                          <a:spcPts val="0"/>
                        </a:spcAft>
                      </a:pPr>
                      <a:r>
                        <a:rPr lang="es-ES" sz="800" i="1" kern="50">
                          <a:solidFill>
                            <a:srgbClr val="000000"/>
                          </a:solidFill>
                          <a:latin typeface="Arial"/>
                          <a:ea typeface="Times New Roman"/>
                          <a:cs typeface="Times New Roman"/>
                        </a:rPr>
                        <a:t>Abono 20 horas (tenis)</a:t>
                      </a:r>
                      <a:endParaRPr lang="es-ES" sz="1100" kern="50">
                        <a:latin typeface="Arial"/>
                        <a:ea typeface="Lucida Sans Unicode"/>
                        <a:cs typeface="Times New Roman"/>
                      </a:endParaRPr>
                    </a:p>
                  </a:txBody>
                  <a:tcPr marL="68580" marR="68580" marT="0" marB="0"/>
                </a:tc>
                <a:tc>
                  <a:txBody>
                    <a:bodyPr/>
                    <a:lstStyle/>
                    <a:p>
                      <a:pPr algn="ctr">
                        <a:spcAft>
                          <a:spcPts val="0"/>
                        </a:spcAft>
                      </a:pPr>
                      <a:r>
                        <a:rPr lang="es-ES" sz="800" i="1" kern="50">
                          <a:solidFill>
                            <a:srgbClr val="000000"/>
                          </a:solidFill>
                          <a:latin typeface="Arial"/>
                          <a:ea typeface="Times New Roman"/>
                          <a:cs typeface="Times New Roman"/>
                        </a:rPr>
                        <a:t>55</a:t>
                      </a:r>
                      <a:endParaRPr lang="es-ES" sz="1100" kern="50">
                        <a:latin typeface="Arial"/>
                        <a:ea typeface="Lucida Sans Unicode"/>
                        <a:cs typeface="Times New Roman"/>
                      </a:endParaRPr>
                    </a:p>
                  </a:txBody>
                  <a:tcPr marL="68580" marR="68580" marT="0" marB="0"/>
                </a:tc>
                <a:tc>
                  <a:txBody>
                    <a:bodyPr/>
                    <a:lstStyle/>
                    <a:p>
                      <a:pPr indent="15240" algn="ctr">
                        <a:spcAft>
                          <a:spcPts val="0"/>
                        </a:spcAft>
                      </a:pPr>
                      <a:r>
                        <a:rPr lang="es-ES" sz="800" i="1" kern="50" dirty="0">
                          <a:solidFill>
                            <a:srgbClr val="000000"/>
                          </a:solidFill>
                          <a:latin typeface="Arial"/>
                          <a:ea typeface="Times New Roman"/>
                          <a:cs typeface="Times New Roman"/>
                        </a:rPr>
                        <a:t>60</a:t>
                      </a:r>
                      <a:endParaRPr lang="es-ES" sz="1100" kern="50" dirty="0">
                        <a:latin typeface="Arial"/>
                        <a:ea typeface="Lucida Sans Unicode"/>
                        <a:cs typeface="Times New Roman"/>
                      </a:endParaRPr>
                    </a:p>
                  </a:txBody>
                  <a:tcPr marL="68580" marR="68580" marT="0" marB="0"/>
                </a:tc>
                <a:tc>
                  <a:txBody>
                    <a:bodyPr/>
                    <a:lstStyle/>
                    <a:p>
                      <a:pPr indent="15240" algn="ctr">
                        <a:spcAft>
                          <a:spcPts val="0"/>
                        </a:spcAft>
                      </a:pPr>
                      <a:r>
                        <a:rPr lang="es-ES" sz="800" i="1" kern="50">
                          <a:solidFill>
                            <a:srgbClr val="000000"/>
                          </a:solidFill>
                          <a:latin typeface="Arial"/>
                          <a:ea typeface="Times New Roman"/>
                          <a:cs typeface="Times New Roman"/>
                        </a:rPr>
                        <a:t>70</a:t>
                      </a:r>
                      <a:endParaRPr lang="es-ES" sz="1100" kern="50">
                        <a:latin typeface="Arial"/>
                        <a:ea typeface="Lucida Sans Unicode"/>
                        <a:cs typeface="Times New Roman"/>
                      </a:endParaRPr>
                    </a:p>
                  </a:txBody>
                  <a:tcPr marL="0" marR="0" marT="0" marB="0"/>
                </a:tc>
                <a:extLst>
                  <a:ext uri="{0D108BD9-81ED-4DB2-BD59-A6C34878D82A}">
                    <a16:rowId xmlns:a16="http://schemas.microsoft.com/office/drawing/2014/main" val="10006"/>
                  </a:ext>
                </a:extLst>
              </a:tr>
              <a:tr h="333855">
                <a:tc>
                  <a:txBody>
                    <a:bodyPr/>
                    <a:lstStyle/>
                    <a:p>
                      <a:pPr indent="90170" algn="just">
                        <a:spcAft>
                          <a:spcPts val="0"/>
                        </a:spcAft>
                      </a:pPr>
                      <a:r>
                        <a:rPr lang="es-ES" sz="800" i="1" kern="50">
                          <a:solidFill>
                            <a:srgbClr val="000000"/>
                          </a:solidFill>
                          <a:latin typeface="Arial"/>
                          <a:ea typeface="Times New Roman"/>
                          <a:cs typeface="Times New Roman"/>
                        </a:rPr>
                        <a:t>Abono 10 horas (frontón)</a:t>
                      </a:r>
                      <a:endParaRPr lang="es-ES" sz="1100" kern="50">
                        <a:latin typeface="Arial"/>
                        <a:ea typeface="Lucida Sans Unicode"/>
                        <a:cs typeface="Times New Roman"/>
                      </a:endParaRPr>
                    </a:p>
                  </a:txBody>
                  <a:tcPr marL="68580" marR="68580" marT="0" marB="0"/>
                </a:tc>
                <a:tc>
                  <a:txBody>
                    <a:bodyPr/>
                    <a:lstStyle/>
                    <a:p>
                      <a:pPr algn="ctr">
                        <a:spcAft>
                          <a:spcPts val="0"/>
                        </a:spcAft>
                      </a:pPr>
                      <a:r>
                        <a:rPr lang="es-ES" sz="800" i="1" kern="50">
                          <a:solidFill>
                            <a:srgbClr val="000000"/>
                          </a:solidFill>
                          <a:latin typeface="Arial"/>
                          <a:ea typeface="Times New Roman"/>
                          <a:cs typeface="Times New Roman"/>
                        </a:rPr>
                        <a:t>35</a:t>
                      </a:r>
                      <a:endParaRPr lang="es-ES" sz="1100" kern="50">
                        <a:latin typeface="Arial"/>
                        <a:ea typeface="Lucida Sans Unicode"/>
                        <a:cs typeface="Times New Roman"/>
                      </a:endParaRPr>
                    </a:p>
                  </a:txBody>
                  <a:tcPr marL="68580" marR="68580" marT="0" marB="0"/>
                </a:tc>
                <a:tc>
                  <a:txBody>
                    <a:bodyPr/>
                    <a:lstStyle/>
                    <a:p>
                      <a:pPr indent="15240" algn="ctr">
                        <a:spcAft>
                          <a:spcPts val="0"/>
                        </a:spcAft>
                      </a:pPr>
                      <a:r>
                        <a:rPr lang="es-ES" sz="800" i="1" kern="50" dirty="0">
                          <a:solidFill>
                            <a:srgbClr val="000000"/>
                          </a:solidFill>
                          <a:latin typeface="Arial"/>
                          <a:ea typeface="Times New Roman"/>
                          <a:cs typeface="Times New Roman"/>
                        </a:rPr>
                        <a:t>40</a:t>
                      </a:r>
                      <a:endParaRPr lang="es-ES" sz="1100" kern="50" dirty="0">
                        <a:latin typeface="Arial"/>
                        <a:ea typeface="Lucida Sans Unicode"/>
                        <a:cs typeface="Times New Roman"/>
                      </a:endParaRPr>
                    </a:p>
                  </a:txBody>
                  <a:tcPr marL="68580" marR="68580" marT="0" marB="0"/>
                </a:tc>
                <a:tc>
                  <a:txBody>
                    <a:bodyPr/>
                    <a:lstStyle/>
                    <a:p>
                      <a:pPr indent="15240" algn="ctr">
                        <a:spcAft>
                          <a:spcPts val="0"/>
                        </a:spcAft>
                      </a:pPr>
                      <a:r>
                        <a:rPr lang="es-ES" sz="800" i="1" kern="50" dirty="0">
                          <a:solidFill>
                            <a:srgbClr val="000000"/>
                          </a:solidFill>
                          <a:latin typeface="Arial"/>
                          <a:ea typeface="Times New Roman"/>
                          <a:cs typeface="Times New Roman"/>
                        </a:rPr>
                        <a:t>45</a:t>
                      </a:r>
                      <a:endParaRPr lang="es-ES" sz="1100" kern="50" dirty="0">
                        <a:latin typeface="Arial"/>
                        <a:ea typeface="Lucida Sans Unicode"/>
                        <a:cs typeface="Times New Roman"/>
                      </a:endParaRPr>
                    </a:p>
                  </a:txBody>
                  <a:tcPr marL="0" marR="0" marT="0" marB="0"/>
                </a:tc>
                <a:extLst>
                  <a:ext uri="{0D108BD9-81ED-4DB2-BD59-A6C34878D82A}">
                    <a16:rowId xmlns:a16="http://schemas.microsoft.com/office/drawing/2014/main" val="10007"/>
                  </a:ext>
                </a:extLst>
              </a:tr>
              <a:tr h="333855">
                <a:tc>
                  <a:txBody>
                    <a:bodyPr/>
                    <a:lstStyle/>
                    <a:p>
                      <a:pPr indent="90170" algn="just">
                        <a:spcAft>
                          <a:spcPts val="0"/>
                        </a:spcAft>
                      </a:pPr>
                      <a:r>
                        <a:rPr lang="es-ES" sz="800" i="1" kern="50">
                          <a:solidFill>
                            <a:srgbClr val="000000"/>
                          </a:solidFill>
                          <a:latin typeface="Arial"/>
                          <a:ea typeface="Times New Roman"/>
                          <a:cs typeface="Times New Roman"/>
                        </a:rPr>
                        <a:t>Abono 20 horas (frontón)</a:t>
                      </a:r>
                      <a:endParaRPr lang="es-ES" sz="1100" kern="50">
                        <a:latin typeface="Arial"/>
                        <a:ea typeface="Lucida Sans Unicode"/>
                        <a:cs typeface="Times New Roman"/>
                      </a:endParaRPr>
                    </a:p>
                  </a:txBody>
                  <a:tcPr marL="68580" marR="68580" marT="0" marB="0"/>
                </a:tc>
                <a:tc>
                  <a:txBody>
                    <a:bodyPr/>
                    <a:lstStyle/>
                    <a:p>
                      <a:pPr algn="ctr">
                        <a:spcAft>
                          <a:spcPts val="0"/>
                        </a:spcAft>
                      </a:pPr>
                      <a:r>
                        <a:rPr lang="es-ES" sz="800" i="1" kern="50">
                          <a:solidFill>
                            <a:srgbClr val="000000"/>
                          </a:solidFill>
                          <a:latin typeface="Arial"/>
                          <a:ea typeface="Times New Roman"/>
                          <a:cs typeface="Times New Roman"/>
                        </a:rPr>
                        <a:t>60</a:t>
                      </a:r>
                      <a:endParaRPr lang="es-ES" sz="1100" kern="50">
                        <a:latin typeface="Arial"/>
                        <a:ea typeface="Lucida Sans Unicode"/>
                        <a:cs typeface="Times New Roman"/>
                      </a:endParaRPr>
                    </a:p>
                  </a:txBody>
                  <a:tcPr marL="68580" marR="68580" marT="0" marB="0"/>
                </a:tc>
                <a:tc>
                  <a:txBody>
                    <a:bodyPr/>
                    <a:lstStyle/>
                    <a:p>
                      <a:pPr indent="15240" algn="ctr">
                        <a:spcAft>
                          <a:spcPts val="0"/>
                        </a:spcAft>
                      </a:pPr>
                      <a:r>
                        <a:rPr lang="es-ES" sz="800" i="1" kern="50">
                          <a:solidFill>
                            <a:srgbClr val="000000"/>
                          </a:solidFill>
                          <a:latin typeface="Arial"/>
                          <a:ea typeface="Times New Roman"/>
                          <a:cs typeface="Times New Roman"/>
                        </a:rPr>
                        <a:t>65</a:t>
                      </a:r>
                      <a:endParaRPr lang="es-ES" sz="1100" kern="50">
                        <a:latin typeface="Arial"/>
                        <a:ea typeface="Lucida Sans Unicode"/>
                        <a:cs typeface="Times New Roman"/>
                      </a:endParaRPr>
                    </a:p>
                  </a:txBody>
                  <a:tcPr marL="68580" marR="68580" marT="0" marB="0"/>
                </a:tc>
                <a:tc>
                  <a:txBody>
                    <a:bodyPr/>
                    <a:lstStyle/>
                    <a:p>
                      <a:pPr indent="15240" algn="ctr">
                        <a:spcAft>
                          <a:spcPts val="0"/>
                        </a:spcAft>
                      </a:pPr>
                      <a:r>
                        <a:rPr lang="es-ES" sz="800" i="1" kern="50" dirty="0">
                          <a:solidFill>
                            <a:srgbClr val="000000"/>
                          </a:solidFill>
                          <a:latin typeface="Arial"/>
                          <a:ea typeface="Times New Roman"/>
                          <a:cs typeface="Times New Roman"/>
                        </a:rPr>
                        <a:t>70</a:t>
                      </a:r>
                      <a:endParaRPr lang="es-ES" sz="1100" kern="50" dirty="0">
                        <a:latin typeface="Arial"/>
                        <a:ea typeface="Lucida Sans Unicode"/>
                        <a:cs typeface="Times New Roman"/>
                      </a:endParaRPr>
                    </a:p>
                  </a:txBody>
                  <a:tcPr marL="0" marR="0" marT="0" marB="0"/>
                </a:tc>
                <a:extLst>
                  <a:ext uri="{0D108BD9-81ED-4DB2-BD59-A6C34878D82A}">
                    <a16:rowId xmlns:a16="http://schemas.microsoft.com/office/drawing/2014/main" val="10008"/>
                  </a:ext>
                </a:extLst>
              </a:tr>
              <a:tr h="333855">
                <a:tc>
                  <a:txBody>
                    <a:bodyPr/>
                    <a:lstStyle/>
                    <a:p>
                      <a:pPr indent="90170" algn="just">
                        <a:spcAft>
                          <a:spcPts val="0"/>
                        </a:spcAft>
                      </a:pPr>
                      <a:r>
                        <a:rPr lang="es-ES" sz="800" i="1" kern="50" dirty="0">
                          <a:solidFill>
                            <a:srgbClr val="000000"/>
                          </a:solidFill>
                          <a:latin typeface="Arial"/>
                          <a:ea typeface="Times New Roman"/>
                          <a:cs typeface="Times New Roman"/>
                        </a:rPr>
                        <a:t>Abono 10 horas (pádel)</a:t>
                      </a:r>
                      <a:endParaRPr lang="es-ES" sz="1100" kern="50" dirty="0">
                        <a:latin typeface="Arial"/>
                        <a:ea typeface="Lucida Sans Unicode"/>
                        <a:cs typeface="Times New Roman"/>
                      </a:endParaRPr>
                    </a:p>
                  </a:txBody>
                  <a:tcPr marL="68580" marR="68580" marT="0" marB="0"/>
                </a:tc>
                <a:tc>
                  <a:txBody>
                    <a:bodyPr/>
                    <a:lstStyle/>
                    <a:p>
                      <a:pPr algn="ctr">
                        <a:spcAft>
                          <a:spcPts val="0"/>
                        </a:spcAft>
                      </a:pPr>
                      <a:r>
                        <a:rPr lang="es-ES" sz="800" i="1" kern="50" dirty="0">
                          <a:solidFill>
                            <a:srgbClr val="000000"/>
                          </a:solidFill>
                          <a:latin typeface="Arial"/>
                          <a:ea typeface="Times New Roman"/>
                          <a:cs typeface="Times New Roman"/>
                        </a:rPr>
                        <a:t>50</a:t>
                      </a:r>
                      <a:endParaRPr lang="es-ES" sz="1100" kern="50" dirty="0">
                        <a:latin typeface="Arial"/>
                        <a:ea typeface="Lucida Sans Unicode"/>
                        <a:cs typeface="Times New Roman"/>
                      </a:endParaRPr>
                    </a:p>
                  </a:txBody>
                  <a:tcPr marL="68580" marR="68580" marT="0" marB="0"/>
                </a:tc>
                <a:tc>
                  <a:txBody>
                    <a:bodyPr/>
                    <a:lstStyle/>
                    <a:p>
                      <a:pPr indent="15240" algn="ctr">
                        <a:spcAft>
                          <a:spcPts val="0"/>
                        </a:spcAft>
                      </a:pPr>
                      <a:r>
                        <a:rPr lang="es-ES" sz="800" i="1" kern="50">
                          <a:solidFill>
                            <a:srgbClr val="000000"/>
                          </a:solidFill>
                          <a:latin typeface="Arial"/>
                          <a:ea typeface="Times New Roman"/>
                          <a:cs typeface="Times New Roman"/>
                        </a:rPr>
                        <a:t>70</a:t>
                      </a:r>
                      <a:endParaRPr lang="es-ES" sz="1100" kern="50">
                        <a:latin typeface="Arial"/>
                        <a:ea typeface="Lucida Sans Unicode"/>
                        <a:cs typeface="Times New Roman"/>
                      </a:endParaRPr>
                    </a:p>
                  </a:txBody>
                  <a:tcPr marL="68580" marR="68580" marT="0" marB="0"/>
                </a:tc>
                <a:tc>
                  <a:txBody>
                    <a:bodyPr/>
                    <a:lstStyle/>
                    <a:p>
                      <a:pPr indent="15240" algn="ctr">
                        <a:spcAft>
                          <a:spcPts val="0"/>
                        </a:spcAft>
                      </a:pPr>
                      <a:r>
                        <a:rPr lang="es-ES" sz="800" i="1" kern="50" dirty="0">
                          <a:solidFill>
                            <a:srgbClr val="000000"/>
                          </a:solidFill>
                          <a:latin typeface="Arial"/>
                          <a:ea typeface="Times New Roman"/>
                          <a:cs typeface="Times New Roman"/>
                        </a:rPr>
                        <a:t>100</a:t>
                      </a:r>
                      <a:endParaRPr lang="es-ES" sz="1100" kern="50" dirty="0">
                        <a:latin typeface="Arial"/>
                        <a:ea typeface="Lucida Sans Unicode"/>
                        <a:cs typeface="Times New Roman"/>
                      </a:endParaRPr>
                    </a:p>
                  </a:txBody>
                  <a:tcPr marL="0" marR="0" marT="0" marB="0"/>
                </a:tc>
                <a:extLst>
                  <a:ext uri="{0D108BD9-81ED-4DB2-BD59-A6C34878D82A}">
                    <a16:rowId xmlns:a16="http://schemas.microsoft.com/office/drawing/2014/main" val="10009"/>
                  </a:ext>
                </a:extLst>
              </a:tr>
              <a:tr h="333855">
                <a:tc>
                  <a:txBody>
                    <a:bodyPr/>
                    <a:lstStyle/>
                    <a:p>
                      <a:pPr indent="90170" algn="just">
                        <a:spcAft>
                          <a:spcPts val="0"/>
                        </a:spcAft>
                      </a:pPr>
                      <a:r>
                        <a:rPr lang="es-ES" sz="800" i="1" kern="50" dirty="0">
                          <a:solidFill>
                            <a:srgbClr val="000000"/>
                          </a:solidFill>
                          <a:latin typeface="Arial"/>
                          <a:ea typeface="Times New Roman"/>
                          <a:cs typeface="Times New Roman"/>
                        </a:rPr>
                        <a:t>Abono 20 horas (pádel)</a:t>
                      </a:r>
                      <a:endParaRPr lang="es-ES" sz="1100" kern="50" dirty="0">
                        <a:latin typeface="Arial"/>
                        <a:ea typeface="Lucida Sans Unicode"/>
                        <a:cs typeface="Times New Roman"/>
                      </a:endParaRPr>
                    </a:p>
                  </a:txBody>
                  <a:tcPr marL="68580" marR="68580" marT="0" marB="0"/>
                </a:tc>
                <a:tc>
                  <a:txBody>
                    <a:bodyPr/>
                    <a:lstStyle/>
                    <a:p>
                      <a:pPr algn="ctr">
                        <a:spcAft>
                          <a:spcPts val="0"/>
                        </a:spcAft>
                      </a:pPr>
                      <a:r>
                        <a:rPr lang="es-ES" sz="800" i="1" kern="50" dirty="0">
                          <a:solidFill>
                            <a:srgbClr val="000000"/>
                          </a:solidFill>
                          <a:latin typeface="Arial"/>
                          <a:ea typeface="Times New Roman"/>
                          <a:cs typeface="Times New Roman"/>
                        </a:rPr>
                        <a:t>80</a:t>
                      </a:r>
                      <a:endParaRPr lang="es-ES" sz="1100" kern="50" dirty="0">
                        <a:latin typeface="Arial"/>
                        <a:ea typeface="Lucida Sans Unicode"/>
                        <a:cs typeface="Times New Roman"/>
                      </a:endParaRPr>
                    </a:p>
                  </a:txBody>
                  <a:tcPr marL="68580" marR="68580" marT="0" marB="0"/>
                </a:tc>
                <a:tc>
                  <a:txBody>
                    <a:bodyPr/>
                    <a:lstStyle/>
                    <a:p>
                      <a:pPr indent="15240" algn="ctr">
                        <a:spcAft>
                          <a:spcPts val="0"/>
                        </a:spcAft>
                      </a:pPr>
                      <a:r>
                        <a:rPr lang="es-ES" sz="800" i="1" kern="50" dirty="0">
                          <a:solidFill>
                            <a:srgbClr val="000000"/>
                          </a:solidFill>
                          <a:latin typeface="Arial"/>
                          <a:ea typeface="Times New Roman"/>
                          <a:cs typeface="Times New Roman"/>
                        </a:rPr>
                        <a:t>100</a:t>
                      </a:r>
                      <a:endParaRPr lang="es-ES" sz="1100" kern="50" dirty="0">
                        <a:latin typeface="Arial"/>
                        <a:ea typeface="Lucida Sans Unicode"/>
                        <a:cs typeface="Times New Roman"/>
                      </a:endParaRPr>
                    </a:p>
                  </a:txBody>
                  <a:tcPr marL="68580" marR="68580" marT="0" marB="0"/>
                </a:tc>
                <a:tc>
                  <a:txBody>
                    <a:bodyPr/>
                    <a:lstStyle/>
                    <a:p>
                      <a:pPr indent="15240" algn="ctr">
                        <a:spcAft>
                          <a:spcPts val="0"/>
                        </a:spcAft>
                      </a:pPr>
                      <a:r>
                        <a:rPr lang="es-ES" sz="800" i="1" kern="50" dirty="0">
                          <a:solidFill>
                            <a:srgbClr val="000000"/>
                          </a:solidFill>
                          <a:latin typeface="Arial"/>
                          <a:ea typeface="Times New Roman"/>
                          <a:cs typeface="Times New Roman"/>
                        </a:rPr>
                        <a:t>180</a:t>
                      </a:r>
                      <a:endParaRPr lang="es-ES" sz="1100" kern="50" dirty="0">
                        <a:latin typeface="Arial"/>
                        <a:ea typeface="Lucida Sans Unicode"/>
                        <a:cs typeface="Times New Roman"/>
                      </a:endParaRPr>
                    </a:p>
                  </a:txBody>
                  <a:tcPr marL="0" marR="0" marT="0" marB="0"/>
                </a:tc>
                <a:extLst>
                  <a:ext uri="{0D108BD9-81ED-4DB2-BD59-A6C34878D82A}">
                    <a16:rowId xmlns:a16="http://schemas.microsoft.com/office/drawing/2014/main" val="10010"/>
                  </a:ext>
                </a:extLst>
              </a:tr>
              <a:tr h="333855">
                <a:tc>
                  <a:txBody>
                    <a:bodyPr/>
                    <a:lstStyle/>
                    <a:p>
                      <a:pPr indent="90170" algn="just">
                        <a:spcAft>
                          <a:spcPts val="0"/>
                        </a:spcAft>
                      </a:pPr>
                      <a:r>
                        <a:rPr lang="es-ES" sz="800" kern="50" dirty="0">
                          <a:latin typeface="Arial"/>
                          <a:ea typeface="Lucida Sans Unicode"/>
                          <a:cs typeface="Times New Roman"/>
                        </a:rPr>
                        <a:t>Alquiler material pádel</a:t>
                      </a:r>
                    </a:p>
                    <a:p>
                      <a:pPr indent="90170" algn="just">
                        <a:spcAft>
                          <a:spcPts val="0"/>
                        </a:spcAft>
                      </a:pPr>
                      <a:r>
                        <a:rPr lang="es-ES" sz="800" kern="50" dirty="0">
                          <a:latin typeface="Arial"/>
                          <a:ea typeface="Lucida Sans Unicode"/>
                          <a:cs typeface="Times New Roman"/>
                        </a:rPr>
                        <a:t> (palas, tubo peltas, </a:t>
                      </a:r>
                      <a:r>
                        <a:rPr lang="es-ES" sz="800" kern="50" dirty="0" err="1">
                          <a:latin typeface="Arial"/>
                          <a:ea typeface="Lucida Sans Unicode"/>
                          <a:cs typeface="Times New Roman"/>
                        </a:rPr>
                        <a:t>etc</a:t>
                      </a:r>
                      <a:r>
                        <a:rPr lang="es-ES" sz="800" kern="50" dirty="0">
                          <a:latin typeface="Arial"/>
                          <a:ea typeface="Lucida Sans Unicode"/>
                          <a:cs typeface="Times New Roman"/>
                        </a:rPr>
                        <a:t>)</a:t>
                      </a:r>
                    </a:p>
                  </a:txBody>
                  <a:tcPr marL="68580" marR="68580" marT="0" marB="0"/>
                </a:tc>
                <a:tc>
                  <a:txBody>
                    <a:bodyPr/>
                    <a:lstStyle/>
                    <a:p>
                      <a:pPr algn="ctr">
                        <a:spcAft>
                          <a:spcPts val="0"/>
                        </a:spcAft>
                      </a:pPr>
                      <a:r>
                        <a:rPr lang="es-ES" sz="800" kern="50" dirty="0">
                          <a:latin typeface="Arial"/>
                          <a:ea typeface="Lucida Sans Unicode"/>
                          <a:cs typeface="Times New Roman"/>
                        </a:rPr>
                        <a:t>1</a:t>
                      </a:r>
                    </a:p>
                  </a:txBody>
                  <a:tcPr marL="68580" marR="68580" marT="0" marB="0"/>
                </a:tc>
                <a:tc>
                  <a:txBody>
                    <a:bodyPr/>
                    <a:lstStyle/>
                    <a:p>
                      <a:pPr indent="15240" algn="ctr">
                        <a:spcAft>
                          <a:spcPts val="0"/>
                        </a:spcAft>
                      </a:pPr>
                      <a:r>
                        <a:rPr lang="es-ES" sz="800" kern="50" dirty="0">
                          <a:latin typeface="Arial"/>
                          <a:ea typeface="Lucida Sans Unicode"/>
                          <a:cs typeface="Times New Roman"/>
                        </a:rPr>
                        <a:t>1</a:t>
                      </a:r>
                    </a:p>
                  </a:txBody>
                  <a:tcPr marL="68580" marR="68580" marT="0" marB="0"/>
                </a:tc>
                <a:tc>
                  <a:txBody>
                    <a:bodyPr/>
                    <a:lstStyle/>
                    <a:p>
                      <a:pPr indent="15240" algn="ctr">
                        <a:spcAft>
                          <a:spcPts val="0"/>
                        </a:spcAft>
                      </a:pPr>
                      <a:r>
                        <a:rPr lang="es-ES" sz="800" kern="50" dirty="0">
                          <a:latin typeface="Arial"/>
                          <a:ea typeface="Lucida Sans Unicode"/>
                          <a:cs typeface="Times New Roman"/>
                        </a:rPr>
                        <a:t>1</a:t>
                      </a:r>
                    </a:p>
                  </a:txBody>
                  <a:tcPr marL="0" marR="0" marT="0" marB="0"/>
                </a:tc>
                <a:extLst>
                  <a:ext uri="{0D108BD9-81ED-4DB2-BD59-A6C34878D82A}">
                    <a16:rowId xmlns:a16="http://schemas.microsoft.com/office/drawing/2014/main" val="10011"/>
                  </a:ext>
                </a:extLst>
              </a:tr>
            </a:tbl>
          </a:graphicData>
        </a:graphic>
      </p:graphicFrame>
      <p:sp>
        <p:nvSpPr>
          <p:cNvPr id="9" name="8 CuadroTexto"/>
          <p:cNvSpPr txBox="1"/>
          <p:nvPr/>
        </p:nvSpPr>
        <p:spPr>
          <a:xfrm>
            <a:off x="467544" y="5517232"/>
            <a:ext cx="8208912" cy="1015663"/>
          </a:xfrm>
          <a:prstGeom prst="rect">
            <a:avLst/>
          </a:prstGeom>
          <a:noFill/>
        </p:spPr>
        <p:txBody>
          <a:bodyPr wrap="square" rtlCol="0">
            <a:spAutoFit/>
          </a:bodyPr>
          <a:lstStyle/>
          <a:p>
            <a:r>
              <a:rPr lang="es-ES" sz="800" dirty="0">
                <a:latin typeface="Arial" pitchFamily="34" charset="0"/>
                <a:cs typeface="Arial" pitchFamily="34" charset="0"/>
              </a:rPr>
              <a:t>- </a:t>
            </a:r>
            <a:r>
              <a:rPr lang="es-ES" sz="1000" dirty="0">
                <a:latin typeface="Arial" pitchFamily="34" charset="0"/>
                <a:cs typeface="Arial" pitchFamily="34" charset="0"/>
              </a:rPr>
              <a:t>Si fuera necesaria la iluminación, el incremento será de 2 euros por pista utilizada y hora, independientemente de la edad o el empadronamiento de los usuarios (salvo en el caso de las pistas de pádel).</a:t>
            </a:r>
          </a:p>
          <a:p>
            <a:pPr>
              <a:buFontTx/>
              <a:buChar char="-"/>
            </a:pPr>
            <a:r>
              <a:rPr lang="es-ES" sz="1000" dirty="0">
                <a:latin typeface="Arial" pitchFamily="34" charset="0"/>
                <a:cs typeface="Arial" pitchFamily="34" charset="0"/>
              </a:rPr>
              <a:t> El abono permite la utilización de las instalaciones durante un máximo de una hora diaria, abonándose el resto del uso a razón de 2 euros/hora.</a:t>
            </a:r>
          </a:p>
          <a:p>
            <a:pPr>
              <a:buFontTx/>
              <a:buChar char="-"/>
            </a:pPr>
            <a:r>
              <a:rPr lang="es-ES" sz="1000" dirty="0">
                <a:latin typeface="Arial" pitchFamily="34" charset="0"/>
                <a:cs typeface="Arial" pitchFamily="34" charset="0"/>
              </a:rPr>
              <a:t> Los abonados no pagarán la iluminación.</a:t>
            </a:r>
          </a:p>
          <a:p>
            <a:pPr>
              <a:buFontTx/>
              <a:buChar char="-"/>
            </a:pPr>
            <a:r>
              <a:rPr lang="es-ES" sz="1000" dirty="0">
                <a:latin typeface="Arial" pitchFamily="34" charset="0"/>
                <a:cs typeface="Arial" pitchFamily="34" charset="0"/>
              </a:rPr>
              <a:t> El abono no asegura la disponibilidad de pista.</a:t>
            </a:r>
          </a:p>
        </p:txBody>
      </p:sp>
      <p:pic>
        <p:nvPicPr>
          <p:cNvPr id="6" name="Imagen 5">
            <a:extLst>
              <a:ext uri="{FF2B5EF4-FFF2-40B4-BE49-F238E27FC236}">
                <a16:creationId xmlns:a16="http://schemas.microsoft.com/office/drawing/2014/main" id="{FBB78325-458A-4497-A31A-020E45521D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244408" y="0"/>
            <a:ext cx="648072" cy="109568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720080"/>
          </a:xfrm>
        </p:spPr>
        <p:txBody>
          <a:bodyPr>
            <a:normAutofit/>
          </a:bodyPr>
          <a:lstStyle/>
          <a:p>
            <a:r>
              <a:rPr lang="es-ES" sz="1800" dirty="0">
                <a:latin typeface="Arial" pitchFamily="34" charset="0"/>
                <a:cs typeface="Arial" pitchFamily="34" charset="0"/>
              </a:rPr>
              <a:t>POLIDEPORTIVOS Nº 1 Y 2 (precios por hora de reserva):</a:t>
            </a:r>
          </a:p>
        </p:txBody>
      </p:sp>
      <p:graphicFrame>
        <p:nvGraphicFramePr>
          <p:cNvPr id="5" name="4 Marcador de contenido"/>
          <p:cNvGraphicFramePr>
            <a:graphicFrameLocks noGrp="1"/>
          </p:cNvGraphicFramePr>
          <p:nvPr>
            <p:ph idx="1"/>
          </p:nvPr>
        </p:nvGraphicFramePr>
        <p:xfrm>
          <a:off x="457200" y="2564905"/>
          <a:ext cx="8229600" cy="1800198"/>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600066">
                <a:tc>
                  <a:txBody>
                    <a:bodyPr/>
                    <a:lstStyle/>
                    <a:p>
                      <a:pPr indent="90170" algn="ctr">
                        <a:spcAft>
                          <a:spcPts val="0"/>
                        </a:spcAft>
                        <a:tabLst>
                          <a:tab pos="1638300" algn="l"/>
                        </a:tabLst>
                      </a:pPr>
                      <a:r>
                        <a:rPr lang="es-ES" sz="800" b="1" i="1" kern="50" dirty="0">
                          <a:solidFill>
                            <a:srgbClr val="000000"/>
                          </a:solidFill>
                          <a:latin typeface="Arial"/>
                          <a:ea typeface="Times New Roman"/>
                          <a:cs typeface="Times New Roman"/>
                        </a:rPr>
                        <a:t>CATEGORÍA</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b="1" i="1" kern="50" dirty="0">
                          <a:solidFill>
                            <a:srgbClr val="000000"/>
                          </a:solidFill>
                          <a:latin typeface="Arial"/>
                          <a:ea typeface="Times New Roman"/>
                          <a:cs typeface="Times New Roman"/>
                        </a:rPr>
                        <a:t>Socio deportivo</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b="1" i="1" kern="50">
                          <a:solidFill>
                            <a:srgbClr val="000000"/>
                          </a:solidFill>
                          <a:latin typeface="Arial"/>
                          <a:ea typeface="Times New Roman"/>
                          <a:cs typeface="Times New Roman"/>
                        </a:rPr>
                        <a:t>Socio deportivo conveniado</a:t>
                      </a:r>
                      <a:endParaRPr lang="es-ES" sz="1100" kern="50">
                        <a:latin typeface="Arial"/>
                        <a:ea typeface="Lucida Sans Unicode"/>
                        <a:cs typeface="Times New Roman"/>
                      </a:endParaRPr>
                    </a:p>
                    <a:p>
                      <a:pPr algn="ctr">
                        <a:spcAft>
                          <a:spcPts val="0"/>
                        </a:spcAft>
                      </a:pPr>
                      <a:r>
                        <a:rPr lang="es-ES" sz="800" b="1" i="1" kern="50">
                          <a:solidFill>
                            <a:srgbClr val="000000"/>
                          </a:solidFill>
                          <a:latin typeface="Arial"/>
                          <a:ea typeface="Times New Roman"/>
                          <a:cs typeface="Times New Roman"/>
                        </a:rPr>
                        <a:t>Socio de actividades</a:t>
                      </a:r>
                      <a:endParaRPr lang="es-ES" sz="1100" kern="50">
                        <a:latin typeface="Arial"/>
                        <a:ea typeface="Lucida Sans Unicode"/>
                        <a:cs typeface="Times New Roman"/>
                      </a:endParaRPr>
                    </a:p>
                  </a:txBody>
                  <a:tcPr marL="68580" marR="68580" marT="0" marB="0" anchor="ctr"/>
                </a:tc>
                <a:tc>
                  <a:txBody>
                    <a:bodyPr/>
                    <a:lstStyle/>
                    <a:p>
                      <a:pPr indent="15240" algn="ctr">
                        <a:spcAft>
                          <a:spcPts val="0"/>
                        </a:spcAft>
                      </a:pPr>
                      <a:r>
                        <a:rPr lang="es-ES" sz="800" b="1" i="1" kern="50">
                          <a:solidFill>
                            <a:srgbClr val="000000"/>
                          </a:solidFill>
                          <a:latin typeface="Arial"/>
                          <a:ea typeface="Times New Roman"/>
                          <a:cs typeface="Times New Roman"/>
                        </a:rPr>
                        <a:t>Resto de usuarios</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0"/>
                  </a:ext>
                </a:extLst>
              </a:tr>
              <a:tr h="600066">
                <a:tc>
                  <a:txBody>
                    <a:bodyPr/>
                    <a:lstStyle/>
                    <a:p>
                      <a:pPr algn="ctr">
                        <a:spcAft>
                          <a:spcPts val="0"/>
                        </a:spcAft>
                      </a:pPr>
                      <a:r>
                        <a:rPr lang="es-ES" sz="800" i="1" kern="50">
                          <a:solidFill>
                            <a:srgbClr val="000000"/>
                          </a:solidFill>
                          <a:latin typeface="Arial"/>
                          <a:ea typeface="Times New Roman"/>
                          <a:cs typeface="Times New Roman"/>
                        </a:rPr>
                        <a:t>Joven/mayores</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10</a:t>
                      </a:r>
                      <a:endParaRPr lang="es-ES" sz="1100" kern="50" dirty="0">
                        <a:latin typeface="Arial"/>
                        <a:ea typeface="Lucida Sans Unicode"/>
                        <a:cs typeface="Times New Roman"/>
                      </a:endParaRPr>
                    </a:p>
                  </a:txBody>
                  <a:tcPr marL="68580" marR="68580" marT="0" marB="0" anchor="ctr"/>
                </a:tc>
                <a:tc>
                  <a:txBody>
                    <a:bodyPr/>
                    <a:lstStyle/>
                    <a:p>
                      <a:pPr indent="15240" algn="ctr">
                        <a:spcAft>
                          <a:spcPts val="0"/>
                        </a:spcAft>
                        <a:tabLst>
                          <a:tab pos="1638300" algn="l"/>
                        </a:tabLst>
                      </a:pPr>
                      <a:r>
                        <a:rPr lang="es-ES" sz="800" i="1" kern="50" dirty="0">
                          <a:solidFill>
                            <a:srgbClr val="000000"/>
                          </a:solidFill>
                          <a:latin typeface="Arial"/>
                          <a:ea typeface="Times New Roman"/>
                          <a:cs typeface="Times New Roman"/>
                        </a:rPr>
                        <a:t>15</a:t>
                      </a:r>
                      <a:endParaRPr lang="es-ES" sz="1100" kern="50" dirty="0">
                        <a:latin typeface="Arial"/>
                        <a:ea typeface="Lucida Sans Unicode"/>
                        <a:cs typeface="Times New Roman"/>
                      </a:endParaRPr>
                    </a:p>
                  </a:txBody>
                  <a:tcPr marL="68580" marR="68580" marT="0" marB="0" anchor="ctr"/>
                </a:tc>
                <a:tc>
                  <a:txBody>
                    <a:bodyPr/>
                    <a:lstStyle/>
                    <a:p>
                      <a:pPr indent="15240" algn="ctr">
                        <a:spcAft>
                          <a:spcPts val="0"/>
                        </a:spcAft>
                        <a:tabLst>
                          <a:tab pos="1638300" algn="l"/>
                        </a:tabLst>
                      </a:pPr>
                      <a:r>
                        <a:rPr lang="es-ES" sz="800" i="1" kern="50">
                          <a:solidFill>
                            <a:srgbClr val="000000"/>
                          </a:solidFill>
                          <a:latin typeface="Arial"/>
                          <a:ea typeface="Times New Roman"/>
                          <a:cs typeface="Times New Roman"/>
                        </a:rPr>
                        <a:t>30</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1"/>
                  </a:ext>
                </a:extLst>
              </a:tr>
              <a:tr h="600066">
                <a:tc>
                  <a:txBody>
                    <a:bodyPr/>
                    <a:lstStyle/>
                    <a:p>
                      <a:pPr algn="ctr">
                        <a:spcAft>
                          <a:spcPts val="0"/>
                        </a:spcAft>
                      </a:pPr>
                      <a:r>
                        <a:rPr lang="es-ES" sz="800" i="1" kern="50" dirty="0">
                          <a:solidFill>
                            <a:srgbClr val="000000"/>
                          </a:solidFill>
                          <a:latin typeface="Arial"/>
                          <a:ea typeface="Times New Roman"/>
                          <a:cs typeface="Times New Roman"/>
                        </a:rPr>
                        <a:t>Adultos</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15</a:t>
                      </a:r>
                      <a:endParaRPr lang="es-ES" sz="1100" kern="50" dirty="0">
                        <a:latin typeface="Arial"/>
                        <a:ea typeface="Lucida Sans Unicode"/>
                        <a:cs typeface="Times New Roman"/>
                      </a:endParaRPr>
                    </a:p>
                  </a:txBody>
                  <a:tcPr marL="68580" marR="68580" marT="0" marB="0" anchor="ctr"/>
                </a:tc>
                <a:tc>
                  <a:txBody>
                    <a:bodyPr/>
                    <a:lstStyle/>
                    <a:p>
                      <a:pPr indent="15240" algn="ctr">
                        <a:spcAft>
                          <a:spcPts val="0"/>
                        </a:spcAft>
                        <a:tabLst>
                          <a:tab pos="1638300" algn="l"/>
                        </a:tabLst>
                      </a:pPr>
                      <a:r>
                        <a:rPr lang="es-ES" sz="800" i="1" kern="50" dirty="0">
                          <a:solidFill>
                            <a:srgbClr val="000000"/>
                          </a:solidFill>
                          <a:latin typeface="Arial"/>
                          <a:ea typeface="Times New Roman"/>
                          <a:cs typeface="Times New Roman"/>
                        </a:rPr>
                        <a:t>20</a:t>
                      </a:r>
                      <a:endParaRPr lang="es-ES" sz="1100" kern="50" dirty="0">
                        <a:latin typeface="Arial"/>
                        <a:ea typeface="Lucida Sans Unicode"/>
                        <a:cs typeface="Times New Roman"/>
                      </a:endParaRPr>
                    </a:p>
                  </a:txBody>
                  <a:tcPr marL="68580" marR="68580" marT="0" marB="0" anchor="ctr"/>
                </a:tc>
                <a:tc>
                  <a:txBody>
                    <a:bodyPr/>
                    <a:lstStyle/>
                    <a:p>
                      <a:pPr indent="15240" algn="ctr">
                        <a:spcAft>
                          <a:spcPts val="0"/>
                        </a:spcAft>
                        <a:tabLst>
                          <a:tab pos="1638300" algn="l"/>
                        </a:tabLst>
                      </a:pPr>
                      <a:r>
                        <a:rPr lang="es-ES" sz="800" i="1" kern="50" dirty="0">
                          <a:solidFill>
                            <a:srgbClr val="000000"/>
                          </a:solidFill>
                          <a:latin typeface="Arial"/>
                          <a:ea typeface="Times New Roman"/>
                          <a:cs typeface="Times New Roman"/>
                        </a:rPr>
                        <a:t>40</a:t>
                      </a:r>
                      <a:endParaRPr lang="es-ES" sz="11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
        <p:nvSpPr>
          <p:cNvPr id="6" name="5 CuadroTexto"/>
          <p:cNvSpPr txBox="1"/>
          <p:nvPr/>
        </p:nvSpPr>
        <p:spPr>
          <a:xfrm>
            <a:off x="755576" y="4869160"/>
            <a:ext cx="7704856" cy="707886"/>
          </a:xfrm>
          <a:prstGeom prst="rect">
            <a:avLst/>
          </a:prstGeom>
          <a:noFill/>
        </p:spPr>
        <p:txBody>
          <a:bodyPr wrap="square" rtlCol="0">
            <a:spAutoFit/>
          </a:bodyPr>
          <a:lstStyle/>
          <a:p>
            <a:r>
              <a:rPr lang="es-ES" sz="1000" dirty="0">
                <a:latin typeface="Arial" pitchFamily="34" charset="0"/>
                <a:cs typeface="Arial" pitchFamily="34" charset="0"/>
              </a:rPr>
              <a:t>Si fuera necesaria la iluminación, el incremento será de 2 euros por pista utilizada y hora, independientemente de la edad o el empadronamiento de los usuarios .</a:t>
            </a:r>
          </a:p>
          <a:p>
            <a:pPr>
              <a:buFontTx/>
              <a:buChar char="-"/>
            </a:pPr>
            <a:r>
              <a:rPr lang="es-ES" sz="1000" dirty="0">
                <a:latin typeface="Arial" pitchFamily="34" charset="0"/>
                <a:cs typeface="Arial" pitchFamily="34" charset="0"/>
              </a:rPr>
              <a:t>En el caso de que la utilización del polideportivo se realice por grupos de beneficiarios pertenecientes a distintas categorías, será de aplicación aquella a la que pertenezcan la mayoría de los integrantes del mismo.</a:t>
            </a:r>
          </a:p>
        </p:txBody>
      </p:sp>
      <p:pic>
        <p:nvPicPr>
          <p:cNvPr id="7" name="Imagen 6">
            <a:extLst>
              <a:ext uri="{FF2B5EF4-FFF2-40B4-BE49-F238E27FC236}">
                <a16:creationId xmlns:a16="http://schemas.microsoft.com/office/drawing/2014/main" id="{D89C8A1A-D5DB-48D6-8191-A851D1D1CA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244408" y="0"/>
            <a:ext cx="648072" cy="109568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a:bodyPr>
          <a:lstStyle/>
          <a:p>
            <a:r>
              <a:rPr lang="es-ES" sz="1800" dirty="0">
                <a:latin typeface="Arial" pitchFamily="34" charset="0"/>
                <a:cs typeface="Arial" pitchFamily="34" charset="0"/>
              </a:rPr>
              <a:t>ACTIVIDADES DEPORTIVAS (importes mensuales en euros)</a:t>
            </a:r>
          </a:p>
        </p:txBody>
      </p:sp>
      <p:graphicFrame>
        <p:nvGraphicFramePr>
          <p:cNvPr id="4" name="3 Marcador de contenido"/>
          <p:cNvGraphicFramePr>
            <a:graphicFrameLocks noGrp="1"/>
          </p:cNvGraphicFramePr>
          <p:nvPr>
            <p:ph idx="1"/>
          </p:nvPr>
        </p:nvGraphicFramePr>
        <p:xfrm>
          <a:off x="457200" y="1628803"/>
          <a:ext cx="8229600" cy="4536504"/>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451430">
                <a:tc>
                  <a:txBody>
                    <a:bodyPr/>
                    <a:lstStyle/>
                    <a:p>
                      <a:pPr algn="ctr">
                        <a:spcAft>
                          <a:spcPts val="0"/>
                        </a:spcAft>
                        <a:tabLst>
                          <a:tab pos="1638300" algn="l"/>
                        </a:tabLst>
                      </a:pPr>
                      <a:r>
                        <a:rPr lang="es-ES" sz="800" b="1" i="1" kern="50" dirty="0">
                          <a:solidFill>
                            <a:srgbClr val="000000"/>
                          </a:solidFill>
                          <a:latin typeface="Arial"/>
                          <a:ea typeface="Times New Roman"/>
                          <a:cs typeface="Times New Roman"/>
                        </a:rPr>
                        <a:t>ACTIVIDADES</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b="1" i="1" kern="50" dirty="0">
                          <a:solidFill>
                            <a:srgbClr val="000000"/>
                          </a:solidFill>
                          <a:latin typeface="Arial"/>
                          <a:ea typeface="Times New Roman"/>
                          <a:cs typeface="Times New Roman"/>
                        </a:rPr>
                        <a:t>Socio deportivo</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b="1" i="1" kern="50" dirty="0">
                          <a:solidFill>
                            <a:srgbClr val="000000"/>
                          </a:solidFill>
                          <a:latin typeface="Arial"/>
                          <a:ea typeface="Times New Roman"/>
                          <a:cs typeface="Times New Roman"/>
                        </a:rPr>
                        <a:t>Socio deportivo </a:t>
                      </a:r>
                      <a:r>
                        <a:rPr lang="es-ES" sz="800" b="1" i="1" kern="50" dirty="0" err="1">
                          <a:solidFill>
                            <a:srgbClr val="000000"/>
                          </a:solidFill>
                          <a:latin typeface="Arial"/>
                          <a:ea typeface="Times New Roman"/>
                          <a:cs typeface="Times New Roman"/>
                        </a:rPr>
                        <a:t>conveniado</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b="1" i="1" kern="50" dirty="0">
                          <a:solidFill>
                            <a:srgbClr val="000000"/>
                          </a:solidFill>
                          <a:latin typeface="Arial"/>
                          <a:ea typeface="Times New Roman"/>
                          <a:cs typeface="Times New Roman"/>
                        </a:rPr>
                        <a:t>Socio de actividades</a:t>
                      </a:r>
                      <a:endParaRPr lang="es-ES" sz="1100" kern="50" dirty="0">
                        <a:latin typeface="Arial"/>
                        <a:ea typeface="Lucida Sans Unicode"/>
                        <a:cs typeface="Times New Roman"/>
                      </a:endParaRPr>
                    </a:p>
                  </a:txBody>
                  <a:tcPr marL="68580" marR="68580" marT="0" marB="0" anchor="ctr"/>
                </a:tc>
                <a:tc>
                  <a:txBody>
                    <a:bodyPr/>
                    <a:lstStyle/>
                    <a:p>
                      <a:pPr indent="15240" algn="ctr">
                        <a:spcAft>
                          <a:spcPts val="0"/>
                        </a:spcAft>
                      </a:pPr>
                      <a:r>
                        <a:rPr lang="es-ES" sz="800" b="1" i="1" kern="50" dirty="0">
                          <a:solidFill>
                            <a:srgbClr val="000000"/>
                          </a:solidFill>
                          <a:latin typeface="Arial"/>
                          <a:ea typeface="Times New Roman"/>
                          <a:cs typeface="Times New Roman"/>
                        </a:rPr>
                        <a:t>Resto de usuarios</a:t>
                      </a:r>
                      <a:endParaRPr lang="es-ES" sz="11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0"/>
                  </a:ext>
                </a:extLst>
              </a:tr>
              <a:tr h="451430">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Actividades deportivas de sala (1 h/semana)</a:t>
                      </a:r>
                      <a:endParaRPr lang="es-ES" sz="1100" kern="50" dirty="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dirty="0">
                          <a:solidFill>
                            <a:srgbClr val="000000"/>
                          </a:solidFill>
                          <a:latin typeface="Arial"/>
                          <a:ea typeface="Times New Roman"/>
                          <a:cs typeface="Times New Roman"/>
                        </a:rPr>
                        <a:t>20</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20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25</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35</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1"/>
                  </a:ext>
                </a:extLst>
              </a:tr>
              <a:tr h="451430">
                <a:tc>
                  <a:txBody>
                    <a:bodyPr/>
                    <a:lstStyle/>
                    <a:p>
                      <a:pPr algn="ctr">
                        <a:spcAft>
                          <a:spcPts val="0"/>
                        </a:spcAft>
                        <a:tabLst>
                          <a:tab pos="1638300" algn="l"/>
                        </a:tabLst>
                      </a:pPr>
                      <a:r>
                        <a:rPr lang="es-ES" sz="800" i="1" kern="50">
                          <a:solidFill>
                            <a:srgbClr val="000000"/>
                          </a:solidFill>
                          <a:latin typeface="Arial"/>
                          <a:ea typeface="Times New Roman"/>
                          <a:cs typeface="Times New Roman"/>
                        </a:rPr>
                        <a:t>Actividades deportivas de sala (2 h/semana)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dirty="0">
                          <a:solidFill>
                            <a:srgbClr val="000000"/>
                          </a:solidFill>
                          <a:latin typeface="Arial"/>
                          <a:ea typeface="Times New Roman"/>
                          <a:cs typeface="Times New Roman"/>
                        </a:rPr>
                        <a:t>25</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25</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30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40</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2"/>
                  </a:ext>
                </a:extLst>
              </a:tr>
              <a:tr h="451430">
                <a:tc>
                  <a:txBody>
                    <a:bodyPr/>
                    <a:lstStyle/>
                    <a:p>
                      <a:pPr algn="ctr">
                        <a:spcAft>
                          <a:spcPts val="0"/>
                        </a:spcAft>
                        <a:tabLst>
                          <a:tab pos="1638300" algn="l"/>
                        </a:tabLst>
                      </a:pPr>
                      <a:r>
                        <a:rPr lang="es-ES" sz="800" i="1" kern="50">
                          <a:solidFill>
                            <a:srgbClr val="000000"/>
                          </a:solidFill>
                          <a:latin typeface="Arial"/>
                          <a:ea typeface="Times New Roman"/>
                          <a:cs typeface="Times New Roman"/>
                        </a:rPr>
                        <a:t>Actividades deportivas de sala (3 h/semana)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dirty="0">
                          <a:solidFill>
                            <a:srgbClr val="000000"/>
                          </a:solidFill>
                          <a:latin typeface="Arial"/>
                          <a:ea typeface="Times New Roman"/>
                          <a:cs typeface="Times New Roman"/>
                        </a:rPr>
                        <a:t>30</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30</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35</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50</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3"/>
                  </a:ext>
                </a:extLst>
              </a:tr>
              <a:tr h="451430">
                <a:tc>
                  <a:txBody>
                    <a:bodyPr/>
                    <a:lstStyle/>
                    <a:p>
                      <a:pPr algn="ctr">
                        <a:spcAft>
                          <a:spcPts val="0"/>
                        </a:spcAft>
                        <a:tabLst>
                          <a:tab pos="1638300" algn="l"/>
                        </a:tabLst>
                      </a:pPr>
                      <a:r>
                        <a:rPr lang="es-ES" sz="800" i="1" kern="50">
                          <a:solidFill>
                            <a:srgbClr val="000000"/>
                          </a:solidFill>
                          <a:latin typeface="Arial"/>
                          <a:ea typeface="Times New Roman"/>
                          <a:cs typeface="Times New Roman"/>
                        </a:rPr>
                        <a:t>Gimnasia para mayores</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5</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5</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5</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30</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4"/>
                  </a:ext>
                </a:extLst>
              </a:tr>
              <a:tr h="451430">
                <a:tc>
                  <a:txBody>
                    <a:bodyPr/>
                    <a:lstStyle/>
                    <a:p>
                      <a:pPr algn="ctr">
                        <a:spcAft>
                          <a:spcPts val="0"/>
                        </a:spcAft>
                        <a:tabLst>
                          <a:tab pos="1638300" algn="l"/>
                        </a:tabLst>
                      </a:pPr>
                      <a:r>
                        <a:rPr lang="es-ES" sz="800" i="1" kern="50">
                          <a:solidFill>
                            <a:srgbClr val="000000"/>
                          </a:solidFill>
                          <a:latin typeface="Arial"/>
                          <a:ea typeface="Times New Roman"/>
                          <a:cs typeface="Times New Roman"/>
                        </a:rPr>
                        <a:t>Tenis adultos (2 días semana)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25</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25</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30</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35</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5"/>
                  </a:ext>
                </a:extLst>
              </a:tr>
              <a:tr h="451430">
                <a:tc>
                  <a:txBody>
                    <a:bodyPr/>
                    <a:lstStyle/>
                    <a:p>
                      <a:pPr algn="ctr">
                        <a:spcAft>
                          <a:spcPts val="0"/>
                        </a:spcAft>
                        <a:tabLst>
                          <a:tab pos="1638300" algn="l"/>
                        </a:tabLst>
                      </a:pPr>
                      <a:r>
                        <a:rPr lang="es-ES" sz="800" i="1" kern="50">
                          <a:solidFill>
                            <a:srgbClr val="000000"/>
                          </a:solidFill>
                          <a:latin typeface="Arial"/>
                          <a:ea typeface="Times New Roman"/>
                          <a:cs typeface="Times New Roman"/>
                        </a:rPr>
                        <a:t>Pádel adultos (2 días semana)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30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30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35</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40</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6"/>
                  </a:ext>
                </a:extLst>
              </a:tr>
              <a:tr h="451430">
                <a:tc>
                  <a:txBody>
                    <a:bodyPr/>
                    <a:lstStyle/>
                    <a:p>
                      <a:pPr algn="ctr">
                        <a:spcAft>
                          <a:spcPts val="0"/>
                        </a:spcAft>
                        <a:tabLst>
                          <a:tab pos="1638300" algn="l"/>
                        </a:tabLst>
                      </a:pPr>
                      <a:r>
                        <a:rPr lang="es-ES" sz="800" i="1" kern="50">
                          <a:solidFill>
                            <a:srgbClr val="000000"/>
                          </a:solidFill>
                          <a:latin typeface="Arial"/>
                          <a:ea typeface="Times New Roman"/>
                          <a:cs typeface="Times New Roman"/>
                        </a:rPr>
                        <a:t>Bono entrenamiento tenis o padel,  10 clases (1 persona)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140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150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160</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180</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7"/>
                  </a:ext>
                </a:extLst>
              </a:tr>
              <a:tr h="451430">
                <a:tc>
                  <a:txBody>
                    <a:bodyPr/>
                    <a:lstStyle/>
                    <a:p>
                      <a:pPr algn="ctr">
                        <a:spcAft>
                          <a:spcPts val="0"/>
                        </a:spcAft>
                        <a:tabLst>
                          <a:tab pos="1638300" algn="l"/>
                        </a:tabLst>
                      </a:pPr>
                      <a:r>
                        <a:rPr lang="es-ES" sz="800" i="1" kern="50">
                          <a:solidFill>
                            <a:srgbClr val="000000"/>
                          </a:solidFill>
                          <a:latin typeface="Arial"/>
                          <a:ea typeface="Times New Roman"/>
                          <a:cs typeface="Times New Roman"/>
                        </a:rPr>
                        <a:t>Bono entrenamiento tenis o padel, 10 clases (2 persona)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190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200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210</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250</a:t>
                      </a:r>
                      <a:endParaRPr lang="es-ES" sz="11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8"/>
                  </a:ext>
                </a:extLst>
              </a:tr>
              <a:tr h="473634">
                <a:tc>
                  <a:txBody>
                    <a:bodyPr/>
                    <a:lstStyle/>
                    <a:p>
                      <a:pPr algn="ctr">
                        <a:spcAft>
                          <a:spcPts val="0"/>
                        </a:spcAft>
                        <a:tabLst>
                          <a:tab pos="1638300" algn="l"/>
                        </a:tabLst>
                      </a:pPr>
                      <a:r>
                        <a:rPr lang="es-ES" sz="800" i="1" kern="50">
                          <a:solidFill>
                            <a:srgbClr val="000000"/>
                          </a:solidFill>
                          <a:latin typeface="Arial"/>
                          <a:ea typeface="Times New Roman"/>
                          <a:cs typeface="Times New Roman"/>
                        </a:rPr>
                        <a:t>Bono entrenamiento tenis o padel, 1º clases (3 personas o más)</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240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250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260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300</a:t>
                      </a:r>
                      <a:endParaRPr lang="es-ES" sz="11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9"/>
                  </a:ext>
                </a:extLst>
              </a:tr>
            </a:tbl>
          </a:graphicData>
        </a:graphic>
      </p:graphicFrame>
      <p:pic>
        <p:nvPicPr>
          <p:cNvPr id="5" name="Imagen 4">
            <a:extLst>
              <a:ext uri="{FF2B5EF4-FFF2-40B4-BE49-F238E27FC236}">
                <a16:creationId xmlns:a16="http://schemas.microsoft.com/office/drawing/2014/main" id="{20D20E65-0CD7-40D5-AA00-50EE359EE6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244408" y="0"/>
            <a:ext cx="648072" cy="109568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6250" y="592801"/>
            <a:ext cx="8229600" cy="360040"/>
          </a:xfrm>
        </p:spPr>
        <p:txBody>
          <a:bodyPr>
            <a:normAutofit/>
          </a:bodyPr>
          <a:lstStyle/>
          <a:p>
            <a:r>
              <a:rPr lang="es-ES" sz="1800" dirty="0">
                <a:latin typeface="Arial" pitchFamily="34" charset="0"/>
                <a:cs typeface="Arial" pitchFamily="34" charset="0"/>
              </a:rPr>
              <a:t>ACTIVIDADES DEPORTIVAS: </a:t>
            </a:r>
            <a:r>
              <a:rPr lang="es-ES" sz="1000" dirty="0">
                <a:solidFill>
                  <a:srgbClr val="92D050"/>
                </a:solidFill>
                <a:latin typeface="Arial" pitchFamily="34" charset="0"/>
                <a:cs typeface="Arial" pitchFamily="34" charset="0"/>
              </a:rPr>
              <a:t>CUERPO Y MENTE</a:t>
            </a:r>
            <a:r>
              <a:rPr lang="es-ES" sz="1000" dirty="0">
                <a:latin typeface="Arial" pitchFamily="34" charset="0"/>
                <a:cs typeface="Arial" pitchFamily="34" charset="0"/>
              </a:rPr>
              <a:t>; </a:t>
            </a:r>
            <a:r>
              <a:rPr lang="es-ES" sz="1000" dirty="0">
                <a:solidFill>
                  <a:srgbClr val="FFC000"/>
                </a:solidFill>
                <a:latin typeface="Arial" pitchFamily="34" charset="0"/>
                <a:cs typeface="Arial" pitchFamily="34" charset="0"/>
              </a:rPr>
              <a:t>INTENSIDAD MEDIA</a:t>
            </a:r>
            <a:r>
              <a:rPr lang="es-ES" sz="1000" dirty="0">
                <a:latin typeface="Arial" pitchFamily="34" charset="0"/>
                <a:cs typeface="Arial" pitchFamily="34" charset="0"/>
              </a:rPr>
              <a:t>; </a:t>
            </a:r>
            <a:r>
              <a:rPr lang="es-ES" sz="1000" dirty="0">
                <a:solidFill>
                  <a:srgbClr val="FF0000"/>
                </a:solidFill>
                <a:latin typeface="Arial" pitchFamily="34" charset="0"/>
                <a:cs typeface="Arial" pitchFamily="34" charset="0"/>
              </a:rPr>
              <a:t>INTENSIDAD ALTA</a:t>
            </a:r>
            <a:r>
              <a:rPr lang="es-ES" sz="1000" dirty="0">
                <a:latin typeface="Arial" pitchFamily="34" charset="0"/>
                <a:cs typeface="Arial" pitchFamily="34" charset="0"/>
              </a:rPr>
              <a:t>; </a:t>
            </a:r>
            <a:r>
              <a:rPr lang="es-ES" sz="1000" dirty="0">
                <a:solidFill>
                  <a:srgbClr val="F52B9E"/>
                </a:solidFill>
                <a:latin typeface="Arial" pitchFamily="34" charset="0"/>
                <a:cs typeface="Arial" pitchFamily="34" charset="0"/>
              </a:rPr>
              <a:t>CLASES ESPECIALES</a:t>
            </a:r>
            <a:endParaRPr lang="es-ES" sz="1000" dirty="0">
              <a:solidFill>
                <a:srgbClr val="F52B9E"/>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413788930"/>
              </p:ext>
            </p:extLst>
          </p:nvPr>
        </p:nvGraphicFramePr>
        <p:xfrm>
          <a:off x="457200" y="1124747"/>
          <a:ext cx="8229600" cy="5138964"/>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371600">
                  <a:extLst>
                    <a:ext uri="{9D8B030D-6E8A-4147-A177-3AD203B41FA5}">
                      <a16:colId xmlns:a16="http://schemas.microsoft.com/office/drawing/2014/main" val="20005"/>
                    </a:ext>
                  </a:extLst>
                </a:gridCol>
              </a:tblGrid>
              <a:tr h="248862">
                <a:tc>
                  <a:txBody>
                    <a:bodyPr/>
                    <a:lstStyle/>
                    <a:p>
                      <a:endParaRPr lang="es-ES" sz="800" dirty="0">
                        <a:latin typeface="Arial" pitchFamily="34" charset="0"/>
                        <a:cs typeface="Arial" pitchFamily="34" charset="0"/>
                      </a:endParaRPr>
                    </a:p>
                  </a:txBody>
                  <a:tcPr/>
                </a:tc>
                <a:tc>
                  <a:txBody>
                    <a:bodyPr/>
                    <a:lstStyle/>
                    <a:p>
                      <a:r>
                        <a:rPr lang="es-ES" sz="1100" dirty="0">
                          <a:latin typeface="Arial" pitchFamily="34" charset="0"/>
                          <a:cs typeface="Arial" pitchFamily="34" charset="0"/>
                        </a:rPr>
                        <a:t>LUNES</a:t>
                      </a:r>
                    </a:p>
                  </a:txBody>
                  <a:tcPr/>
                </a:tc>
                <a:tc>
                  <a:txBody>
                    <a:bodyPr/>
                    <a:lstStyle/>
                    <a:p>
                      <a:r>
                        <a:rPr lang="es-ES" sz="1100" dirty="0">
                          <a:latin typeface="Arial" pitchFamily="34" charset="0"/>
                          <a:cs typeface="Arial" pitchFamily="34" charset="0"/>
                        </a:rPr>
                        <a:t>MARTES</a:t>
                      </a:r>
                    </a:p>
                  </a:txBody>
                  <a:tcPr/>
                </a:tc>
                <a:tc>
                  <a:txBody>
                    <a:bodyPr/>
                    <a:lstStyle/>
                    <a:p>
                      <a:r>
                        <a:rPr lang="es-ES" sz="1100" dirty="0">
                          <a:latin typeface="Arial" pitchFamily="34" charset="0"/>
                          <a:cs typeface="Arial" pitchFamily="34" charset="0"/>
                        </a:rPr>
                        <a:t>MIERCOLES</a:t>
                      </a:r>
                    </a:p>
                  </a:txBody>
                  <a:tcPr/>
                </a:tc>
                <a:tc>
                  <a:txBody>
                    <a:bodyPr/>
                    <a:lstStyle/>
                    <a:p>
                      <a:r>
                        <a:rPr lang="es-ES" sz="1100" dirty="0">
                          <a:latin typeface="Arial" pitchFamily="34" charset="0"/>
                          <a:cs typeface="Arial" pitchFamily="34" charset="0"/>
                        </a:rPr>
                        <a:t>JUEVES</a:t>
                      </a:r>
                    </a:p>
                  </a:txBody>
                  <a:tcPr/>
                </a:tc>
                <a:tc>
                  <a:txBody>
                    <a:bodyPr/>
                    <a:lstStyle/>
                    <a:p>
                      <a:r>
                        <a:rPr lang="es-ES" sz="1100" dirty="0">
                          <a:latin typeface="Arial" pitchFamily="34" charset="0"/>
                          <a:cs typeface="Arial" pitchFamily="34" charset="0"/>
                        </a:rPr>
                        <a:t>VIERNES</a:t>
                      </a:r>
                    </a:p>
                  </a:txBody>
                  <a:tcPr/>
                </a:tc>
                <a:extLst>
                  <a:ext uri="{0D108BD9-81ED-4DB2-BD59-A6C34878D82A}">
                    <a16:rowId xmlns:a16="http://schemas.microsoft.com/office/drawing/2014/main" val="10000"/>
                  </a:ext>
                </a:extLst>
              </a:tr>
              <a:tr h="204945">
                <a:tc>
                  <a:txBody>
                    <a:bodyPr/>
                    <a:lstStyle/>
                    <a:p>
                      <a:r>
                        <a:rPr lang="es-ES" sz="900" dirty="0">
                          <a:latin typeface="Arial" pitchFamily="34" charset="0"/>
                          <a:cs typeface="Arial" pitchFamily="34" charset="0"/>
                        </a:rPr>
                        <a:t>9:00-10:00</a:t>
                      </a:r>
                    </a:p>
                  </a:txBody>
                  <a:tcPr/>
                </a:tc>
                <a:tc>
                  <a:txBody>
                    <a:bodyPr/>
                    <a:lstStyle/>
                    <a:p>
                      <a:r>
                        <a:rPr lang="es-ES" sz="800" dirty="0">
                          <a:latin typeface="Arial" pitchFamily="34" charset="0"/>
                          <a:cs typeface="Arial" pitchFamily="34" charset="0"/>
                        </a:rPr>
                        <a:t>BODYTONIC</a:t>
                      </a:r>
                    </a:p>
                    <a:p>
                      <a:endParaRPr lang="es-ES" sz="800" dirty="0">
                        <a:latin typeface="Arial" pitchFamily="34" charset="0"/>
                        <a:cs typeface="Arial" pitchFamily="34" charset="0"/>
                      </a:endParaRPr>
                    </a:p>
                  </a:txBody>
                  <a:tcP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800" dirty="0">
                        <a:latin typeface="Arial" pitchFamily="34" charset="0"/>
                        <a:cs typeface="Arial" pitchFamily="34" charset="0"/>
                      </a:endParaRPr>
                    </a:p>
                  </a:txBody>
                  <a:tcPr>
                    <a:noFill/>
                  </a:tcPr>
                </a:tc>
                <a:tc>
                  <a:txBody>
                    <a:bodyPr/>
                    <a:lstStyle/>
                    <a:p>
                      <a:r>
                        <a:rPr lang="es-ES" sz="800" dirty="0">
                          <a:latin typeface="Arial" pitchFamily="34" charset="0"/>
                          <a:cs typeface="Arial" pitchFamily="34" charset="0"/>
                        </a:rPr>
                        <a:t>BODYTONIC</a:t>
                      </a:r>
                    </a:p>
                  </a:txBody>
                  <a:tcPr>
                    <a:solidFill>
                      <a:srgbClr val="FFC000"/>
                    </a:solidFill>
                  </a:tcPr>
                </a:tc>
                <a:tc>
                  <a:txBody>
                    <a:bodyPr/>
                    <a:lstStyle/>
                    <a:p>
                      <a:endParaRPr lang="es-ES" sz="800" dirty="0">
                        <a:latin typeface="Arial" pitchFamily="34" charset="0"/>
                        <a:cs typeface="Arial" pitchFamily="34" charset="0"/>
                      </a:endParaRPr>
                    </a:p>
                  </a:txBody>
                  <a:tcPr>
                    <a:solidFill>
                      <a:schemeClr val="bg1"/>
                    </a:solidFill>
                  </a:tcPr>
                </a:tc>
                <a:tc>
                  <a:txBody>
                    <a:bodyPr/>
                    <a:lstStyle/>
                    <a:p>
                      <a:r>
                        <a:rPr lang="es-ES" sz="800" dirty="0">
                          <a:latin typeface="Arial" pitchFamily="34" charset="0"/>
                          <a:cs typeface="Arial" pitchFamily="34" charset="0"/>
                        </a:rPr>
                        <a:t>ZUMBA</a:t>
                      </a:r>
                    </a:p>
                  </a:txBody>
                  <a:tcPr>
                    <a:solidFill>
                      <a:srgbClr val="FFC000"/>
                    </a:solidFill>
                  </a:tcPr>
                </a:tc>
                <a:extLst>
                  <a:ext uri="{0D108BD9-81ED-4DB2-BD59-A6C34878D82A}">
                    <a16:rowId xmlns:a16="http://schemas.microsoft.com/office/drawing/2014/main" val="10001"/>
                  </a:ext>
                </a:extLst>
              </a:tr>
              <a:tr h="317003">
                <a:tc>
                  <a:txBody>
                    <a:bodyPr/>
                    <a:lstStyle/>
                    <a:p>
                      <a:r>
                        <a:rPr lang="es-ES" sz="900" dirty="0">
                          <a:latin typeface="Arial" pitchFamily="34" charset="0"/>
                          <a:cs typeface="Arial" pitchFamily="34" charset="0"/>
                        </a:rPr>
                        <a:t>9:30-10:30</a:t>
                      </a:r>
                    </a:p>
                  </a:txBody>
                  <a:tcPr/>
                </a:tc>
                <a:tc>
                  <a:txBody>
                    <a:bodyPr/>
                    <a:lstStyle/>
                    <a:p>
                      <a:endParaRPr lang="es-ES" sz="800" dirty="0">
                        <a:latin typeface="Arial" pitchFamily="34" charset="0"/>
                        <a:cs typeface="Arial" pitchFamily="34" charset="0"/>
                      </a:endParaRPr>
                    </a:p>
                  </a:txBody>
                  <a:tcPr>
                    <a:solidFill>
                      <a:schemeClr val="bg1"/>
                    </a:solidFill>
                  </a:tcPr>
                </a:tc>
                <a:tc>
                  <a:txBody>
                    <a:bodyPr/>
                    <a:lstStyle/>
                    <a:p>
                      <a:r>
                        <a:rPr lang="es-ES" sz="800" dirty="0">
                          <a:latin typeface="Arial" pitchFamily="34" charset="0"/>
                          <a:cs typeface="Arial" pitchFamily="34" charset="0"/>
                        </a:rPr>
                        <a:t>PILATES</a:t>
                      </a:r>
                    </a:p>
                  </a:txBody>
                  <a:tcPr>
                    <a:solidFill>
                      <a:srgbClr val="92D050"/>
                    </a:solidFill>
                  </a:tcPr>
                </a:tc>
                <a:tc>
                  <a:txBody>
                    <a:bodyPr/>
                    <a:lstStyle/>
                    <a:p>
                      <a:endParaRPr lang="es-ES" sz="800" dirty="0">
                        <a:latin typeface="Arial" pitchFamily="34" charset="0"/>
                        <a:cs typeface="Arial" pitchFamily="34" charset="0"/>
                      </a:endParaRPr>
                    </a:p>
                  </a:txBody>
                  <a:tcPr>
                    <a:noFill/>
                  </a:tcPr>
                </a:tc>
                <a:tc>
                  <a:txBody>
                    <a:bodyPr/>
                    <a:lstStyle/>
                    <a:p>
                      <a:r>
                        <a:rPr lang="es-ES" sz="800" dirty="0">
                          <a:latin typeface="Arial" pitchFamily="34" charset="0"/>
                          <a:cs typeface="Arial" pitchFamily="34" charset="0"/>
                        </a:rPr>
                        <a:t>PILATES</a:t>
                      </a:r>
                    </a:p>
                  </a:txBody>
                  <a:tcPr>
                    <a:solidFill>
                      <a:srgbClr val="92D050"/>
                    </a:solidFill>
                  </a:tcPr>
                </a:tc>
                <a:tc>
                  <a:txBody>
                    <a:bodyPr/>
                    <a:lstStyle/>
                    <a:p>
                      <a:endParaRPr lang="es-ES" sz="800" dirty="0">
                        <a:latin typeface="Arial" pitchFamily="34" charset="0"/>
                        <a:cs typeface="Arial" pitchFamily="34" charset="0"/>
                      </a:endParaRPr>
                    </a:p>
                  </a:txBody>
                  <a:tcPr>
                    <a:solidFill>
                      <a:schemeClr val="bg1">
                        <a:lumMod val="95000"/>
                      </a:schemeClr>
                    </a:solidFill>
                  </a:tcPr>
                </a:tc>
                <a:extLst>
                  <a:ext uri="{0D108BD9-81ED-4DB2-BD59-A6C34878D82A}">
                    <a16:rowId xmlns:a16="http://schemas.microsoft.com/office/drawing/2014/main" val="10002"/>
                  </a:ext>
                </a:extLst>
              </a:tr>
              <a:tr h="317003">
                <a:tc>
                  <a:txBody>
                    <a:bodyPr/>
                    <a:lstStyle/>
                    <a:p>
                      <a:r>
                        <a:rPr lang="es-ES" sz="900" dirty="0">
                          <a:latin typeface="Arial" pitchFamily="34" charset="0"/>
                          <a:cs typeface="Arial" pitchFamily="34" charset="0"/>
                        </a:rPr>
                        <a:t>10:00/11:00</a:t>
                      </a:r>
                    </a:p>
                  </a:txBody>
                  <a:tcPr/>
                </a:tc>
                <a:tc>
                  <a:txBody>
                    <a:bodyPr/>
                    <a:lstStyle/>
                    <a:p>
                      <a:r>
                        <a:rPr lang="es-ES" sz="800" dirty="0">
                          <a:latin typeface="Arial" pitchFamily="34" charset="0"/>
                          <a:cs typeface="Arial" pitchFamily="34" charset="0"/>
                        </a:rPr>
                        <a:t>CARDIOBOX</a:t>
                      </a:r>
                    </a:p>
                  </a:txBody>
                  <a:tcPr>
                    <a:solidFill>
                      <a:srgbClr val="FF0000"/>
                    </a:solidFill>
                  </a:tcPr>
                </a:tc>
                <a:tc>
                  <a:txBody>
                    <a:bodyPr/>
                    <a:lstStyle/>
                    <a:p>
                      <a:r>
                        <a:rPr lang="es-ES" sz="800" dirty="0">
                          <a:latin typeface="Arial" pitchFamily="34" charset="0"/>
                          <a:cs typeface="Arial" pitchFamily="34" charset="0"/>
                        </a:rPr>
                        <a:t>GIMNASIA MANTENIMIENTO</a:t>
                      </a:r>
                    </a:p>
                  </a:txBody>
                  <a:tcPr>
                    <a:solidFill>
                      <a:srgbClr val="FFC000"/>
                    </a:solidFill>
                  </a:tcPr>
                </a:tc>
                <a:tc>
                  <a:txBody>
                    <a:bodyPr/>
                    <a:lstStyle/>
                    <a:p>
                      <a:r>
                        <a:rPr lang="es-ES" sz="800" dirty="0">
                          <a:latin typeface="Arial" pitchFamily="34" charset="0"/>
                          <a:cs typeface="Arial" pitchFamily="34" charset="0"/>
                        </a:rPr>
                        <a:t>CARDIOBOX</a:t>
                      </a:r>
                    </a:p>
                  </a:txBody>
                  <a:tcPr>
                    <a:solidFill>
                      <a:srgbClr val="FF0000"/>
                    </a:solidFill>
                  </a:tcPr>
                </a:tc>
                <a:tc>
                  <a:txBody>
                    <a:bodyPr/>
                    <a:lstStyle/>
                    <a:p>
                      <a:r>
                        <a:rPr lang="es-ES" sz="800" dirty="0">
                          <a:latin typeface="Arial" pitchFamily="34" charset="0"/>
                          <a:cs typeface="Arial" pitchFamily="34" charset="0"/>
                        </a:rPr>
                        <a:t>GIMNASIA MANTENIMIENTO</a:t>
                      </a:r>
                    </a:p>
                  </a:txBody>
                  <a:tcPr>
                    <a:solidFill>
                      <a:srgbClr val="FFC000"/>
                    </a:solidFill>
                  </a:tcPr>
                </a:tc>
                <a:tc>
                  <a:txBody>
                    <a:bodyPr/>
                    <a:lstStyle/>
                    <a:p>
                      <a:r>
                        <a:rPr lang="es-ES" sz="800" dirty="0">
                          <a:latin typeface="Arial" pitchFamily="34" charset="0"/>
                          <a:cs typeface="Arial" pitchFamily="34" charset="0"/>
                        </a:rPr>
                        <a:t>PILATES</a:t>
                      </a:r>
                    </a:p>
                  </a:txBody>
                  <a:tcPr>
                    <a:solidFill>
                      <a:srgbClr val="92D050"/>
                    </a:solidFill>
                  </a:tcPr>
                </a:tc>
                <a:extLst>
                  <a:ext uri="{0D108BD9-81ED-4DB2-BD59-A6C34878D82A}">
                    <a16:rowId xmlns:a16="http://schemas.microsoft.com/office/drawing/2014/main" val="10003"/>
                  </a:ext>
                </a:extLst>
              </a:tr>
              <a:tr h="224544">
                <a:tc>
                  <a:txBody>
                    <a:bodyPr/>
                    <a:lstStyle/>
                    <a:p>
                      <a:r>
                        <a:rPr lang="es-ES" sz="900" dirty="0">
                          <a:latin typeface="Arial" pitchFamily="34" charset="0"/>
                          <a:cs typeface="Arial" pitchFamily="34" charset="0"/>
                        </a:rPr>
                        <a:t>10:30-11:30</a:t>
                      </a:r>
                    </a:p>
                  </a:txBody>
                  <a:tcPr/>
                </a:tc>
                <a:tc>
                  <a:txBody>
                    <a:bodyPr/>
                    <a:lstStyle/>
                    <a:p>
                      <a:endParaRPr lang="es-ES" sz="800" dirty="0">
                        <a:latin typeface="Arial" pitchFamily="34" charset="0"/>
                        <a:cs typeface="Arial" pitchFamily="34" charset="0"/>
                      </a:endParaRPr>
                    </a:p>
                  </a:txBody>
                  <a:tcPr/>
                </a:tc>
                <a:tc>
                  <a:txBody>
                    <a:bodyPr/>
                    <a:lstStyle/>
                    <a:p>
                      <a:r>
                        <a:rPr lang="es-ES" sz="800" dirty="0">
                          <a:latin typeface="Arial" pitchFamily="34" charset="0"/>
                          <a:cs typeface="Arial" pitchFamily="34" charset="0"/>
                        </a:rPr>
                        <a:t>2ª JUVENTUD</a:t>
                      </a:r>
                    </a:p>
                    <a:p>
                      <a:endParaRPr lang="es-ES" sz="800" dirty="0">
                        <a:latin typeface="Arial" pitchFamily="34" charset="0"/>
                        <a:cs typeface="Arial" pitchFamily="34" charset="0"/>
                      </a:endParaRPr>
                    </a:p>
                  </a:txBody>
                  <a:tcPr>
                    <a:solidFill>
                      <a:srgbClr val="F52B9E"/>
                    </a:solidFill>
                  </a:tcPr>
                </a:tc>
                <a:tc>
                  <a:txBody>
                    <a:bodyPr/>
                    <a:lstStyle/>
                    <a:p>
                      <a:endParaRPr lang="es-ES" sz="800" dirty="0">
                        <a:latin typeface="Arial" pitchFamily="34" charset="0"/>
                        <a:cs typeface="Arial" pitchFamily="34" charset="0"/>
                      </a:endParaRPr>
                    </a:p>
                  </a:txBody>
                  <a:tcPr/>
                </a:tc>
                <a:tc>
                  <a:txBody>
                    <a:bodyPr/>
                    <a:lstStyle/>
                    <a:p>
                      <a:r>
                        <a:rPr lang="es-ES" sz="800" dirty="0">
                          <a:latin typeface="Arial" pitchFamily="34" charset="0"/>
                          <a:cs typeface="Arial" pitchFamily="34" charset="0"/>
                        </a:rPr>
                        <a:t>2ª JUVENTUD</a:t>
                      </a:r>
                    </a:p>
                  </a:txBody>
                  <a:tcPr>
                    <a:solidFill>
                      <a:srgbClr val="F52B9E"/>
                    </a:solidFill>
                  </a:tcPr>
                </a:tc>
                <a:tc>
                  <a:txBody>
                    <a:bodyPr/>
                    <a:lstStyle/>
                    <a:p>
                      <a:endParaRPr lang="es-ES" sz="800" dirty="0">
                        <a:latin typeface="Arial" pitchFamily="34" charset="0"/>
                        <a:cs typeface="Arial" pitchFamily="34" charset="0"/>
                      </a:endParaRPr>
                    </a:p>
                  </a:txBody>
                  <a:tcPr/>
                </a:tc>
                <a:extLst>
                  <a:ext uri="{0D108BD9-81ED-4DB2-BD59-A6C34878D82A}">
                    <a16:rowId xmlns:a16="http://schemas.microsoft.com/office/drawing/2014/main" val="10004"/>
                  </a:ext>
                </a:extLst>
              </a:tr>
              <a:tr h="317003">
                <a:tc>
                  <a:txBody>
                    <a:bodyPr/>
                    <a:lstStyle/>
                    <a:p>
                      <a:r>
                        <a:rPr lang="es-ES" sz="900" dirty="0">
                          <a:latin typeface="Arial" pitchFamily="34" charset="0"/>
                          <a:cs typeface="Arial" pitchFamily="34" charset="0"/>
                        </a:rPr>
                        <a:t>11:00-12:00</a:t>
                      </a:r>
                    </a:p>
                  </a:txBody>
                  <a:tcPr/>
                </a:tc>
                <a:tc>
                  <a:txBody>
                    <a:bodyPr/>
                    <a:lstStyle/>
                    <a:p>
                      <a:endParaRPr lang="es-ES" sz="800" dirty="0">
                        <a:latin typeface="Arial" pitchFamily="34" charset="0"/>
                        <a:cs typeface="Arial" pitchFamily="34" charset="0"/>
                      </a:endParaRPr>
                    </a:p>
                  </a:txBody>
                  <a:tcPr>
                    <a:noFill/>
                  </a:tcPr>
                </a:tc>
                <a:tc>
                  <a:txBody>
                    <a:bodyPr/>
                    <a:lstStyle/>
                    <a:p>
                      <a:r>
                        <a:rPr lang="es-ES" sz="800" dirty="0">
                          <a:latin typeface="Arial" pitchFamily="34" charset="0"/>
                          <a:cs typeface="Arial" pitchFamily="34" charset="0"/>
                        </a:rPr>
                        <a:t>GAP</a:t>
                      </a:r>
                    </a:p>
                  </a:txBody>
                  <a:tcPr>
                    <a:solidFill>
                      <a:srgbClr val="FFC000"/>
                    </a:solidFill>
                  </a:tcPr>
                </a:tc>
                <a:tc>
                  <a:txBody>
                    <a:bodyPr/>
                    <a:lstStyle/>
                    <a:p>
                      <a:endParaRPr lang="es-ES" sz="800" dirty="0">
                        <a:latin typeface="Arial" pitchFamily="34" charset="0"/>
                        <a:cs typeface="Arial" pitchFamily="34" charset="0"/>
                      </a:endParaRPr>
                    </a:p>
                  </a:txBody>
                  <a:tcPr>
                    <a:noFill/>
                  </a:tcPr>
                </a:tc>
                <a:tc>
                  <a:txBody>
                    <a:bodyPr/>
                    <a:lstStyle/>
                    <a:p>
                      <a:r>
                        <a:rPr lang="es-ES" sz="800" dirty="0">
                          <a:latin typeface="Arial" pitchFamily="34" charset="0"/>
                          <a:cs typeface="Arial" pitchFamily="34" charset="0"/>
                        </a:rPr>
                        <a:t>GAP</a:t>
                      </a:r>
                    </a:p>
                  </a:txBody>
                  <a:tcPr>
                    <a:solidFill>
                      <a:srgbClr val="FFC000"/>
                    </a:solidFill>
                  </a:tcPr>
                </a:tc>
                <a:tc>
                  <a:txBody>
                    <a:bodyPr/>
                    <a:lstStyle/>
                    <a:p>
                      <a:r>
                        <a:rPr lang="es-ES" sz="800" dirty="0">
                          <a:latin typeface="Arial" pitchFamily="34" charset="0"/>
                          <a:cs typeface="Arial" pitchFamily="34" charset="0"/>
                        </a:rPr>
                        <a:t>STRECH+HIPORESIVOS</a:t>
                      </a:r>
                    </a:p>
                  </a:txBody>
                  <a:tcPr>
                    <a:solidFill>
                      <a:srgbClr val="92D050"/>
                    </a:solidFill>
                  </a:tcPr>
                </a:tc>
                <a:extLst>
                  <a:ext uri="{0D108BD9-81ED-4DB2-BD59-A6C34878D82A}">
                    <a16:rowId xmlns:a16="http://schemas.microsoft.com/office/drawing/2014/main" val="10005"/>
                  </a:ext>
                </a:extLst>
              </a:tr>
              <a:tr h="224544">
                <a:tc>
                  <a:txBody>
                    <a:bodyPr/>
                    <a:lstStyle/>
                    <a:p>
                      <a:r>
                        <a:rPr lang="es-ES" sz="900" dirty="0">
                          <a:latin typeface="Arial" pitchFamily="34" charset="0"/>
                          <a:cs typeface="Arial" pitchFamily="34" charset="0"/>
                        </a:rPr>
                        <a:t>11:30-12:30</a:t>
                      </a:r>
                    </a:p>
                  </a:txBody>
                  <a:tcPr/>
                </a:tc>
                <a:tc>
                  <a:txBody>
                    <a:bodyPr/>
                    <a:lstStyle/>
                    <a:p>
                      <a:endParaRPr lang="es-ES" sz="800" dirty="0">
                        <a:latin typeface="Arial" pitchFamily="34" charset="0"/>
                        <a:cs typeface="Arial" pitchFamily="34" charset="0"/>
                      </a:endParaRPr>
                    </a:p>
                  </a:txBody>
                  <a:tcPr/>
                </a:tc>
                <a:tc>
                  <a:txBody>
                    <a:bodyPr/>
                    <a:lstStyle/>
                    <a:p>
                      <a:r>
                        <a:rPr lang="es-ES" sz="800" dirty="0">
                          <a:latin typeface="Arial" pitchFamily="34" charset="0"/>
                          <a:cs typeface="Arial" pitchFamily="34" charset="0"/>
                        </a:rPr>
                        <a:t>2ª JUVENTUD</a:t>
                      </a:r>
                    </a:p>
                    <a:p>
                      <a:endParaRPr lang="es-ES" sz="800" dirty="0">
                        <a:latin typeface="Arial" pitchFamily="34" charset="0"/>
                        <a:cs typeface="Arial" pitchFamily="34" charset="0"/>
                      </a:endParaRPr>
                    </a:p>
                  </a:txBody>
                  <a:tcPr>
                    <a:solidFill>
                      <a:srgbClr val="F52B9E"/>
                    </a:solidFill>
                  </a:tcPr>
                </a:tc>
                <a:tc>
                  <a:txBody>
                    <a:bodyPr/>
                    <a:lstStyle/>
                    <a:p>
                      <a:endParaRPr lang="es-ES" sz="800" dirty="0">
                        <a:latin typeface="Arial" pitchFamily="34" charset="0"/>
                        <a:cs typeface="Arial" pitchFamily="34" charset="0"/>
                      </a:endParaRPr>
                    </a:p>
                  </a:txBody>
                  <a:tcPr/>
                </a:tc>
                <a:tc>
                  <a:txBody>
                    <a:bodyPr/>
                    <a:lstStyle/>
                    <a:p>
                      <a:r>
                        <a:rPr lang="es-ES" sz="800" dirty="0">
                          <a:latin typeface="Arial" pitchFamily="34" charset="0"/>
                          <a:cs typeface="Arial" pitchFamily="34" charset="0"/>
                        </a:rPr>
                        <a:t>2ª JUVENTUD</a:t>
                      </a:r>
                    </a:p>
                  </a:txBody>
                  <a:tcPr>
                    <a:solidFill>
                      <a:srgbClr val="F52B9E"/>
                    </a:solidFill>
                  </a:tcPr>
                </a:tc>
                <a:tc>
                  <a:txBody>
                    <a:bodyPr/>
                    <a:lstStyle/>
                    <a:p>
                      <a:endParaRPr lang="es-ES" sz="800" dirty="0">
                        <a:latin typeface="Arial" pitchFamily="34" charset="0"/>
                        <a:cs typeface="Arial" pitchFamily="34" charset="0"/>
                      </a:endParaRPr>
                    </a:p>
                  </a:txBody>
                  <a:tcPr/>
                </a:tc>
                <a:extLst>
                  <a:ext uri="{0D108BD9-81ED-4DB2-BD59-A6C34878D82A}">
                    <a16:rowId xmlns:a16="http://schemas.microsoft.com/office/drawing/2014/main" val="10006"/>
                  </a:ext>
                </a:extLst>
              </a:tr>
              <a:tr h="224544">
                <a:tc>
                  <a:txBody>
                    <a:bodyPr/>
                    <a:lstStyle/>
                    <a:p>
                      <a:endParaRPr lang="es-ES" sz="900" dirty="0">
                        <a:latin typeface="Arial" pitchFamily="34" charset="0"/>
                        <a:cs typeface="Arial" pitchFamily="34" charset="0"/>
                      </a:endParaRPr>
                    </a:p>
                  </a:txBody>
                  <a:tcPr/>
                </a:tc>
                <a:tc>
                  <a:txBody>
                    <a:bodyPr/>
                    <a:lstStyle/>
                    <a:p>
                      <a:endParaRPr lang="es-ES" sz="800" dirty="0">
                        <a:latin typeface="Arial" pitchFamily="34" charset="0"/>
                        <a:cs typeface="Arial" pitchFamily="34" charset="0"/>
                      </a:endParaRPr>
                    </a:p>
                  </a:txBody>
                  <a:tcPr>
                    <a:noFill/>
                  </a:tcPr>
                </a:tc>
                <a:tc>
                  <a:txBody>
                    <a:bodyPr/>
                    <a:lstStyle/>
                    <a:p>
                      <a:endParaRPr lang="es-ES" sz="800" dirty="0">
                        <a:latin typeface="Arial" pitchFamily="34" charset="0"/>
                        <a:cs typeface="Arial" pitchFamily="34" charset="0"/>
                      </a:endParaRPr>
                    </a:p>
                  </a:txBody>
                  <a:tcPr/>
                </a:tc>
                <a:tc>
                  <a:txBody>
                    <a:bodyPr/>
                    <a:lstStyle/>
                    <a:p>
                      <a:endParaRPr lang="es-ES" sz="800" dirty="0">
                        <a:latin typeface="Arial" pitchFamily="34" charset="0"/>
                        <a:cs typeface="Arial" pitchFamily="34" charset="0"/>
                      </a:endParaRPr>
                    </a:p>
                  </a:txBody>
                  <a:tcPr>
                    <a:noFill/>
                  </a:tcPr>
                </a:tc>
                <a:tc>
                  <a:txBody>
                    <a:bodyPr/>
                    <a:lstStyle/>
                    <a:p>
                      <a:endParaRPr lang="es-ES" sz="800" dirty="0">
                        <a:latin typeface="Arial" pitchFamily="34" charset="0"/>
                        <a:cs typeface="Arial" pitchFamily="34" charset="0"/>
                      </a:endParaRPr>
                    </a:p>
                  </a:txBody>
                  <a:tcPr/>
                </a:tc>
                <a:tc>
                  <a:txBody>
                    <a:bodyPr/>
                    <a:lstStyle/>
                    <a:p>
                      <a:endParaRPr lang="es-ES" sz="800" dirty="0">
                        <a:latin typeface="Arial" pitchFamily="34" charset="0"/>
                        <a:cs typeface="Arial" pitchFamily="34" charset="0"/>
                      </a:endParaRPr>
                    </a:p>
                  </a:txBody>
                  <a:tcPr>
                    <a:noFill/>
                  </a:tcPr>
                </a:tc>
                <a:extLst>
                  <a:ext uri="{0D108BD9-81ED-4DB2-BD59-A6C34878D82A}">
                    <a16:rowId xmlns:a16="http://schemas.microsoft.com/office/drawing/2014/main" val="10007"/>
                  </a:ext>
                </a:extLst>
              </a:tr>
              <a:tr h="224544">
                <a:tc>
                  <a:txBody>
                    <a:bodyPr/>
                    <a:lstStyle/>
                    <a:p>
                      <a:endParaRPr lang="es-ES" sz="900" dirty="0">
                        <a:latin typeface="Arial" pitchFamily="34" charset="0"/>
                        <a:cs typeface="Arial" pitchFamily="34" charset="0"/>
                      </a:endParaRPr>
                    </a:p>
                  </a:txBody>
                  <a:tcPr/>
                </a:tc>
                <a:tc>
                  <a:txBody>
                    <a:bodyPr/>
                    <a:lstStyle/>
                    <a:p>
                      <a:endParaRPr lang="es-ES" sz="800" dirty="0">
                        <a:latin typeface="Arial" pitchFamily="34" charset="0"/>
                        <a:cs typeface="Arial" pitchFamily="34" charset="0"/>
                      </a:endParaRPr>
                    </a:p>
                  </a:txBody>
                  <a:tcPr/>
                </a:tc>
                <a:tc>
                  <a:txBody>
                    <a:bodyPr/>
                    <a:lstStyle/>
                    <a:p>
                      <a:endParaRPr lang="es-ES" sz="800"/>
                    </a:p>
                  </a:txBody>
                  <a:tcPr/>
                </a:tc>
                <a:tc>
                  <a:txBody>
                    <a:bodyPr/>
                    <a:lstStyle/>
                    <a:p>
                      <a:endParaRPr lang="es-ES" sz="800" dirty="0"/>
                    </a:p>
                  </a:txBody>
                  <a:tcPr/>
                </a:tc>
                <a:tc>
                  <a:txBody>
                    <a:bodyPr/>
                    <a:lstStyle/>
                    <a:p>
                      <a:endParaRPr lang="es-ES" sz="800" dirty="0"/>
                    </a:p>
                  </a:txBody>
                  <a:tcPr/>
                </a:tc>
                <a:tc>
                  <a:txBody>
                    <a:bodyPr/>
                    <a:lstStyle/>
                    <a:p>
                      <a:endParaRPr lang="es-ES" sz="800" dirty="0">
                        <a:latin typeface="Arial" pitchFamily="34" charset="0"/>
                        <a:cs typeface="Arial" pitchFamily="34" charset="0"/>
                      </a:endParaRPr>
                    </a:p>
                  </a:txBody>
                  <a:tcPr/>
                </a:tc>
                <a:extLst>
                  <a:ext uri="{0D108BD9-81ED-4DB2-BD59-A6C34878D82A}">
                    <a16:rowId xmlns:a16="http://schemas.microsoft.com/office/drawing/2014/main" val="10008"/>
                  </a:ext>
                </a:extLst>
              </a:tr>
              <a:tr h="224544">
                <a:tc>
                  <a:txBody>
                    <a:bodyPr/>
                    <a:lstStyle/>
                    <a:p>
                      <a:r>
                        <a:rPr lang="es-ES" sz="900" dirty="0">
                          <a:latin typeface="Arial" pitchFamily="34" charset="0"/>
                          <a:cs typeface="Arial" pitchFamily="34" charset="0"/>
                        </a:rPr>
                        <a:t>15:00-16:00</a:t>
                      </a:r>
                    </a:p>
                  </a:txBody>
                  <a:tcPr/>
                </a:tc>
                <a:tc>
                  <a:txBody>
                    <a:bodyPr/>
                    <a:lstStyle/>
                    <a:p>
                      <a:endParaRPr lang="es-ES" sz="800" dirty="0">
                        <a:latin typeface="Arial" pitchFamily="34" charset="0"/>
                        <a:cs typeface="Arial" pitchFamily="34" charset="0"/>
                      </a:endParaRPr>
                    </a:p>
                  </a:txBody>
                  <a:tcPr/>
                </a:tc>
                <a:tc>
                  <a:txBody>
                    <a:bodyPr/>
                    <a:lstStyle/>
                    <a:p>
                      <a:r>
                        <a:rPr lang="es-ES" sz="800" dirty="0">
                          <a:latin typeface="Arial" pitchFamily="34" charset="0"/>
                          <a:cs typeface="Arial" pitchFamily="34" charset="0"/>
                        </a:rPr>
                        <a:t>PILATES</a:t>
                      </a:r>
                    </a:p>
                    <a:p>
                      <a:endParaRPr lang="es-ES" sz="800" dirty="0">
                        <a:latin typeface="Arial" pitchFamily="34" charset="0"/>
                        <a:cs typeface="Arial" pitchFamily="34" charset="0"/>
                      </a:endParaRPr>
                    </a:p>
                  </a:txBody>
                  <a:tcPr>
                    <a:solidFill>
                      <a:srgbClr val="92D050"/>
                    </a:solidFill>
                  </a:tcPr>
                </a:tc>
                <a:tc>
                  <a:txBody>
                    <a:bodyPr/>
                    <a:lstStyle/>
                    <a:p>
                      <a:endParaRPr lang="es-ES" sz="800" dirty="0">
                        <a:latin typeface="Arial" pitchFamily="34" charset="0"/>
                        <a:cs typeface="Arial" pitchFamily="34" charset="0"/>
                      </a:endParaRPr>
                    </a:p>
                  </a:txBody>
                  <a:tcPr/>
                </a:tc>
                <a:tc>
                  <a:txBody>
                    <a:bodyPr/>
                    <a:lstStyle/>
                    <a:p>
                      <a:r>
                        <a:rPr lang="es-ES" sz="800" dirty="0">
                          <a:latin typeface="Arial" pitchFamily="34" charset="0"/>
                          <a:cs typeface="Arial" pitchFamily="34" charset="0"/>
                        </a:rPr>
                        <a:t>PILATES</a:t>
                      </a:r>
                    </a:p>
                  </a:txBody>
                  <a:tcPr>
                    <a:solidFill>
                      <a:srgbClr val="92D050"/>
                    </a:solidFill>
                  </a:tcPr>
                </a:tc>
                <a:tc>
                  <a:txBody>
                    <a:bodyPr/>
                    <a:lstStyle/>
                    <a:p>
                      <a:endParaRPr lang="es-ES" sz="800" dirty="0">
                        <a:latin typeface="Arial" pitchFamily="34" charset="0"/>
                        <a:cs typeface="Arial" pitchFamily="34" charset="0"/>
                      </a:endParaRPr>
                    </a:p>
                  </a:txBody>
                  <a:tcPr/>
                </a:tc>
                <a:extLst>
                  <a:ext uri="{0D108BD9-81ED-4DB2-BD59-A6C34878D82A}">
                    <a16:rowId xmlns:a16="http://schemas.microsoft.com/office/drawing/2014/main" val="10009"/>
                  </a:ext>
                </a:extLst>
              </a:tr>
              <a:tr h="224544">
                <a:tc>
                  <a:txBody>
                    <a:bodyPr/>
                    <a:lstStyle/>
                    <a:p>
                      <a:r>
                        <a:rPr lang="es-ES" sz="900" dirty="0">
                          <a:latin typeface="Arial" pitchFamily="34" charset="0"/>
                          <a:cs typeface="Arial" pitchFamily="34" charset="0"/>
                        </a:rPr>
                        <a:t>16:00-17:00</a:t>
                      </a:r>
                    </a:p>
                  </a:txBody>
                  <a:tcPr/>
                </a:tc>
                <a:tc>
                  <a:txBody>
                    <a:bodyPr/>
                    <a:lstStyle/>
                    <a:p>
                      <a:endParaRPr lang="es-ES" sz="800">
                        <a:latin typeface="Arial" pitchFamily="34" charset="0"/>
                        <a:cs typeface="Arial" pitchFamily="34" charset="0"/>
                      </a:endParaRPr>
                    </a:p>
                  </a:txBody>
                  <a:tcPr/>
                </a:tc>
                <a:tc>
                  <a:txBody>
                    <a:bodyPr/>
                    <a:lstStyle/>
                    <a:p>
                      <a:r>
                        <a:rPr lang="es-ES" sz="800" dirty="0">
                          <a:latin typeface="Arial" pitchFamily="34" charset="0"/>
                          <a:cs typeface="Arial" pitchFamily="34" charset="0"/>
                        </a:rPr>
                        <a:t>BODYTONIC</a:t>
                      </a:r>
                    </a:p>
                    <a:p>
                      <a:endParaRPr lang="es-ES" sz="800" dirty="0">
                        <a:latin typeface="Arial" pitchFamily="34" charset="0"/>
                        <a:cs typeface="Arial" pitchFamily="34" charset="0"/>
                      </a:endParaRPr>
                    </a:p>
                  </a:txBody>
                  <a:tcPr>
                    <a:solidFill>
                      <a:srgbClr val="FFC000"/>
                    </a:solidFill>
                  </a:tcPr>
                </a:tc>
                <a:tc>
                  <a:txBody>
                    <a:bodyPr/>
                    <a:lstStyle/>
                    <a:p>
                      <a:endParaRPr lang="es-ES" sz="800" dirty="0">
                        <a:latin typeface="Arial" pitchFamily="34" charset="0"/>
                        <a:cs typeface="Arial" pitchFamily="34" charset="0"/>
                      </a:endParaRPr>
                    </a:p>
                  </a:txBody>
                  <a:tcPr/>
                </a:tc>
                <a:tc>
                  <a:txBody>
                    <a:bodyPr/>
                    <a:lstStyle/>
                    <a:p>
                      <a:r>
                        <a:rPr lang="es-ES" sz="800" dirty="0">
                          <a:latin typeface="Arial" pitchFamily="34" charset="0"/>
                          <a:cs typeface="Arial" pitchFamily="34" charset="0"/>
                        </a:rPr>
                        <a:t>BODYTONIC</a:t>
                      </a:r>
                    </a:p>
                  </a:txBody>
                  <a:tcPr>
                    <a:solidFill>
                      <a:srgbClr val="FFC000"/>
                    </a:solidFill>
                  </a:tcPr>
                </a:tc>
                <a:tc>
                  <a:txBody>
                    <a:bodyPr/>
                    <a:lstStyle/>
                    <a:p>
                      <a:endParaRPr lang="es-ES" sz="800" dirty="0">
                        <a:latin typeface="Arial" pitchFamily="34" charset="0"/>
                        <a:cs typeface="Arial" pitchFamily="34" charset="0"/>
                      </a:endParaRPr>
                    </a:p>
                  </a:txBody>
                  <a:tcPr/>
                </a:tc>
                <a:extLst>
                  <a:ext uri="{0D108BD9-81ED-4DB2-BD59-A6C34878D82A}">
                    <a16:rowId xmlns:a16="http://schemas.microsoft.com/office/drawing/2014/main" val="10010"/>
                  </a:ext>
                </a:extLst>
              </a:tr>
              <a:tr h="435878">
                <a:tc>
                  <a:txBody>
                    <a:bodyPr/>
                    <a:lstStyle/>
                    <a:p>
                      <a:r>
                        <a:rPr lang="es-ES" sz="900" dirty="0">
                          <a:latin typeface="Arial" pitchFamily="34" charset="0"/>
                          <a:cs typeface="Arial" pitchFamily="34" charset="0"/>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800" dirty="0">
                          <a:latin typeface="Arial" pitchFamily="34" charset="0"/>
                          <a:cs typeface="Arial" pitchFamily="34" charset="0"/>
                        </a:rPr>
                        <a:t>STRECH+HIPORESIVOS</a:t>
                      </a:r>
                    </a:p>
                    <a:p>
                      <a:endParaRPr lang="es-ES" sz="800" dirty="0">
                        <a:latin typeface="Arial" pitchFamily="34" charset="0"/>
                        <a:cs typeface="Arial" pitchFamily="34" charset="0"/>
                      </a:endParaRPr>
                    </a:p>
                  </a:txBody>
                  <a:tcPr>
                    <a:solidFill>
                      <a:srgbClr val="92D050"/>
                    </a:solidFill>
                  </a:tcPr>
                </a:tc>
                <a:tc>
                  <a:txBody>
                    <a:bodyPr/>
                    <a:lstStyle/>
                    <a:p>
                      <a:r>
                        <a:rPr lang="es-ES" sz="800" dirty="0">
                          <a:latin typeface="Arial" pitchFamily="34" charset="0"/>
                          <a:cs typeface="Arial" pitchFamily="34" charset="0"/>
                        </a:rPr>
                        <a:t>ZUMBA JUNIOR</a:t>
                      </a:r>
                    </a:p>
                  </a:txBody>
                  <a:tcPr>
                    <a:solidFill>
                      <a:srgbClr val="F52B9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800" dirty="0">
                          <a:latin typeface="Arial" pitchFamily="34" charset="0"/>
                          <a:cs typeface="Arial" pitchFamily="34" charset="0"/>
                        </a:rPr>
                        <a:t>STRECH+HIPORESIVOS</a:t>
                      </a:r>
                    </a:p>
                    <a:p>
                      <a:endParaRPr lang="es-ES" sz="800" dirty="0">
                        <a:latin typeface="Arial" pitchFamily="34" charset="0"/>
                        <a:cs typeface="Arial" pitchFamily="34" charset="0"/>
                      </a:endParaRPr>
                    </a:p>
                  </a:txBody>
                  <a:tcPr>
                    <a:solidFill>
                      <a:srgbClr val="92D050"/>
                    </a:solidFill>
                  </a:tcPr>
                </a:tc>
                <a:tc>
                  <a:txBody>
                    <a:bodyPr/>
                    <a:lstStyle/>
                    <a:p>
                      <a:r>
                        <a:rPr lang="es-ES" sz="800" dirty="0">
                          <a:latin typeface="Arial" pitchFamily="34" charset="0"/>
                          <a:cs typeface="Arial" pitchFamily="34" charset="0"/>
                        </a:rPr>
                        <a:t>ZUMBA JUNIOR</a:t>
                      </a:r>
                    </a:p>
                  </a:txBody>
                  <a:tcPr>
                    <a:solidFill>
                      <a:srgbClr val="F52B9E"/>
                    </a:solidFill>
                  </a:tcPr>
                </a:tc>
                <a:tc>
                  <a:txBody>
                    <a:bodyPr/>
                    <a:lstStyle/>
                    <a:p>
                      <a:endParaRPr lang="es-ES" sz="800" dirty="0">
                        <a:latin typeface="Arial" pitchFamily="34" charset="0"/>
                        <a:cs typeface="Arial" pitchFamily="34" charset="0"/>
                      </a:endParaRPr>
                    </a:p>
                  </a:txBody>
                  <a:tcPr/>
                </a:tc>
                <a:extLst>
                  <a:ext uri="{0D108BD9-81ED-4DB2-BD59-A6C34878D82A}">
                    <a16:rowId xmlns:a16="http://schemas.microsoft.com/office/drawing/2014/main" val="10011"/>
                  </a:ext>
                </a:extLst>
              </a:tr>
              <a:tr h="204945">
                <a:tc>
                  <a:txBody>
                    <a:bodyPr/>
                    <a:lstStyle/>
                    <a:p>
                      <a:r>
                        <a:rPr lang="es-ES" sz="900" dirty="0">
                          <a:latin typeface="Arial" pitchFamily="34" charset="0"/>
                          <a:cs typeface="Arial" pitchFamily="34" charset="0"/>
                        </a:rPr>
                        <a:t>18:00-19:00</a:t>
                      </a:r>
                    </a:p>
                  </a:txBody>
                  <a:tcPr/>
                </a:tc>
                <a:tc>
                  <a:txBody>
                    <a:bodyPr/>
                    <a:lstStyle/>
                    <a:p>
                      <a:r>
                        <a:rPr lang="es-ES" sz="800" dirty="0">
                          <a:latin typeface="Arial" pitchFamily="34" charset="0"/>
                          <a:cs typeface="Arial" pitchFamily="34" charset="0"/>
                        </a:rPr>
                        <a:t>CARDIOBOX</a:t>
                      </a:r>
                    </a:p>
                    <a:p>
                      <a:endParaRPr lang="es-ES" sz="800" dirty="0">
                        <a:latin typeface="Arial" pitchFamily="34" charset="0"/>
                        <a:cs typeface="Arial" pitchFamily="34" charset="0"/>
                      </a:endParaRPr>
                    </a:p>
                  </a:txBody>
                  <a:tcPr>
                    <a:solidFill>
                      <a:srgbClr val="FF0000"/>
                    </a:solidFill>
                  </a:tcPr>
                </a:tc>
                <a:tc>
                  <a:txBody>
                    <a:bodyPr/>
                    <a:lstStyle/>
                    <a:p>
                      <a:r>
                        <a:rPr lang="es-ES" sz="800" dirty="0">
                          <a:latin typeface="Arial" pitchFamily="34" charset="0"/>
                          <a:cs typeface="Arial" pitchFamily="34" charset="0"/>
                        </a:rPr>
                        <a:t>PILATES</a:t>
                      </a:r>
                    </a:p>
                  </a:txBody>
                  <a:tcPr>
                    <a:solidFill>
                      <a:srgbClr val="92D050"/>
                    </a:solidFill>
                  </a:tcPr>
                </a:tc>
                <a:tc>
                  <a:txBody>
                    <a:bodyPr/>
                    <a:lstStyle/>
                    <a:p>
                      <a:r>
                        <a:rPr lang="es-ES" sz="800" dirty="0">
                          <a:latin typeface="Arial" pitchFamily="34" charset="0"/>
                          <a:cs typeface="Arial" pitchFamily="34" charset="0"/>
                        </a:rPr>
                        <a:t>CARDIOBOX</a:t>
                      </a:r>
                    </a:p>
                  </a:txBody>
                  <a:tcPr>
                    <a:solidFill>
                      <a:srgbClr val="FF0000"/>
                    </a:solidFill>
                  </a:tcPr>
                </a:tc>
                <a:tc>
                  <a:txBody>
                    <a:bodyPr/>
                    <a:lstStyle/>
                    <a:p>
                      <a:r>
                        <a:rPr lang="es-ES" sz="800" dirty="0">
                          <a:latin typeface="Arial" pitchFamily="34" charset="0"/>
                          <a:cs typeface="Arial" pitchFamily="34" charset="0"/>
                        </a:rPr>
                        <a:t>PILATES</a:t>
                      </a:r>
                    </a:p>
                  </a:txBody>
                  <a:tcPr>
                    <a:solidFill>
                      <a:srgbClr val="92D050"/>
                    </a:solidFill>
                  </a:tcPr>
                </a:tc>
                <a:tc>
                  <a:txBody>
                    <a:bodyPr/>
                    <a:lstStyle/>
                    <a:p>
                      <a:r>
                        <a:rPr lang="es-ES" sz="800" dirty="0">
                          <a:latin typeface="Arial" pitchFamily="34" charset="0"/>
                          <a:cs typeface="Arial" pitchFamily="34" charset="0"/>
                        </a:rPr>
                        <a:t>AEROBIC</a:t>
                      </a:r>
                    </a:p>
                  </a:txBody>
                  <a:tcPr>
                    <a:solidFill>
                      <a:srgbClr val="FFC000"/>
                    </a:solidFill>
                  </a:tcPr>
                </a:tc>
                <a:extLst>
                  <a:ext uri="{0D108BD9-81ED-4DB2-BD59-A6C34878D82A}">
                    <a16:rowId xmlns:a16="http://schemas.microsoft.com/office/drawing/2014/main" val="10012"/>
                  </a:ext>
                </a:extLst>
              </a:tr>
              <a:tr h="204945">
                <a:tc>
                  <a:txBody>
                    <a:bodyPr/>
                    <a:lstStyle/>
                    <a:p>
                      <a:r>
                        <a:rPr lang="es-ES" sz="900" dirty="0">
                          <a:latin typeface="Arial" pitchFamily="34" charset="0"/>
                          <a:cs typeface="Arial" pitchFamily="34" charset="0"/>
                        </a:rPr>
                        <a:t>19:00-20:00</a:t>
                      </a:r>
                    </a:p>
                  </a:txBody>
                  <a:tcPr/>
                </a:tc>
                <a:tc>
                  <a:txBody>
                    <a:bodyPr/>
                    <a:lstStyle/>
                    <a:p>
                      <a:r>
                        <a:rPr lang="es-ES" sz="800" dirty="0">
                          <a:latin typeface="Arial" pitchFamily="34" charset="0"/>
                          <a:cs typeface="Arial" pitchFamily="34" charset="0"/>
                        </a:rPr>
                        <a:t>ZUMBA</a:t>
                      </a:r>
                    </a:p>
                    <a:p>
                      <a:endParaRPr lang="es-ES" sz="800" dirty="0">
                        <a:latin typeface="Arial" pitchFamily="34" charset="0"/>
                        <a:cs typeface="Arial" pitchFamily="34" charset="0"/>
                      </a:endParaRPr>
                    </a:p>
                  </a:txBody>
                  <a:tcPr>
                    <a:solidFill>
                      <a:srgbClr val="FFC000"/>
                    </a:solidFill>
                  </a:tcPr>
                </a:tc>
                <a:tc>
                  <a:txBody>
                    <a:bodyPr/>
                    <a:lstStyle/>
                    <a:p>
                      <a:r>
                        <a:rPr lang="es-ES" sz="800" dirty="0">
                          <a:latin typeface="Arial" pitchFamily="34" charset="0"/>
                          <a:cs typeface="Arial" pitchFamily="34" charset="0"/>
                        </a:rPr>
                        <a:t>PILATES</a:t>
                      </a:r>
                    </a:p>
                  </a:txBody>
                  <a:tcPr>
                    <a:solidFill>
                      <a:srgbClr val="92D050"/>
                    </a:solidFill>
                  </a:tcPr>
                </a:tc>
                <a:tc>
                  <a:txBody>
                    <a:bodyPr/>
                    <a:lstStyle/>
                    <a:p>
                      <a:r>
                        <a:rPr lang="es-ES" sz="800" dirty="0">
                          <a:latin typeface="Arial" pitchFamily="34" charset="0"/>
                          <a:cs typeface="Arial" pitchFamily="34" charset="0"/>
                        </a:rPr>
                        <a:t>ZUMBA</a:t>
                      </a:r>
                    </a:p>
                  </a:txBody>
                  <a:tcPr>
                    <a:solidFill>
                      <a:srgbClr val="FFC000"/>
                    </a:solidFill>
                  </a:tcPr>
                </a:tc>
                <a:tc>
                  <a:txBody>
                    <a:bodyPr/>
                    <a:lstStyle/>
                    <a:p>
                      <a:r>
                        <a:rPr lang="es-ES" sz="800" dirty="0">
                          <a:latin typeface="Arial" pitchFamily="34" charset="0"/>
                          <a:cs typeface="Arial" pitchFamily="34" charset="0"/>
                        </a:rPr>
                        <a:t>PILATES</a:t>
                      </a:r>
                    </a:p>
                  </a:txBody>
                  <a:tcPr>
                    <a:solidFill>
                      <a:srgbClr val="92D050"/>
                    </a:solidFill>
                  </a:tcPr>
                </a:tc>
                <a:tc>
                  <a:txBody>
                    <a:bodyPr/>
                    <a:lstStyle/>
                    <a:p>
                      <a:r>
                        <a:rPr lang="es-ES" sz="800" dirty="0">
                          <a:latin typeface="Arial" pitchFamily="34" charset="0"/>
                          <a:cs typeface="Arial" pitchFamily="34" charset="0"/>
                        </a:rPr>
                        <a:t>BODYTONIC</a:t>
                      </a:r>
                    </a:p>
                  </a:txBody>
                  <a:tcPr>
                    <a:solidFill>
                      <a:srgbClr val="FFC000"/>
                    </a:solidFill>
                  </a:tcPr>
                </a:tc>
                <a:extLst>
                  <a:ext uri="{0D108BD9-81ED-4DB2-BD59-A6C34878D82A}">
                    <a16:rowId xmlns:a16="http://schemas.microsoft.com/office/drawing/2014/main" val="10013"/>
                  </a:ext>
                </a:extLst>
              </a:tr>
              <a:tr h="204945">
                <a:tc>
                  <a:txBody>
                    <a:bodyPr/>
                    <a:lstStyle/>
                    <a:p>
                      <a:r>
                        <a:rPr lang="es-ES" sz="900" dirty="0">
                          <a:latin typeface="Arial" pitchFamily="34" charset="0"/>
                          <a:cs typeface="Arial" pitchFamily="34" charset="0"/>
                        </a:rPr>
                        <a:t>20:00-21:00</a:t>
                      </a:r>
                    </a:p>
                  </a:txBody>
                  <a:tcPr/>
                </a:tc>
                <a:tc>
                  <a:txBody>
                    <a:bodyPr/>
                    <a:lstStyle/>
                    <a:p>
                      <a:r>
                        <a:rPr lang="es-ES" sz="800" dirty="0">
                          <a:latin typeface="Arial" pitchFamily="34" charset="0"/>
                          <a:cs typeface="Arial" pitchFamily="34" charset="0"/>
                        </a:rPr>
                        <a:t>ZUMBA</a:t>
                      </a:r>
                    </a:p>
                    <a:p>
                      <a:endParaRPr lang="es-ES" sz="800" dirty="0">
                        <a:latin typeface="Arial" pitchFamily="34" charset="0"/>
                        <a:cs typeface="Arial" pitchFamily="34" charset="0"/>
                      </a:endParaRPr>
                    </a:p>
                  </a:txBody>
                  <a:tcPr>
                    <a:solidFill>
                      <a:srgbClr val="FFC000"/>
                    </a:solidFill>
                  </a:tcPr>
                </a:tc>
                <a:tc>
                  <a:txBody>
                    <a:bodyPr/>
                    <a:lstStyle/>
                    <a:p>
                      <a:r>
                        <a:rPr lang="es-ES" sz="800" dirty="0">
                          <a:latin typeface="Arial" pitchFamily="34" charset="0"/>
                          <a:cs typeface="Arial" pitchFamily="34" charset="0"/>
                        </a:rPr>
                        <a:t>PILATES</a:t>
                      </a:r>
                    </a:p>
                  </a:txBody>
                  <a:tcPr>
                    <a:solidFill>
                      <a:srgbClr val="92D050"/>
                    </a:solidFill>
                  </a:tcPr>
                </a:tc>
                <a:tc>
                  <a:txBody>
                    <a:bodyPr/>
                    <a:lstStyle/>
                    <a:p>
                      <a:r>
                        <a:rPr lang="es-ES" sz="800" dirty="0">
                          <a:latin typeface="Arial" pitchFamily="34" charset="0"/>
                          <a:cs typeface="Arial" pitchFamily="34" charset="0"/>
                        </a:rPr>
                        <a:t>ZUMBA</a:t>
                      </a:r>
                    </a:p>
                  </a:txBody>
                  <a:tcPr>
                    <a:solidFill>
                      <a:srgbClr val="FFC000"/>
                    </a:solidFill>
                  </a:tcPr>
                </a:tc>
                <a:tc>
                  <a:txBody>
                    <a:bodyPr/>
                    <a:lstStyle/>
                    <a:p>
                      <a:r>
                        <a:rPr lang="es-ES" sz="800" dirty="0">
                          <a:latin typeface="Arial" pitchFamily="34" charset="0"/>
                          <a:cs typeface="Arial" pitchFamily="34" charset="0"/>
                        </a:rPr>
                        <a:t>PILATES</a:t>
                      </a:r>
                    </a:p>
                  </a:txBody>
                  <a:tcPr>
                    <a:solidFill>
                      <a:srgbClr val="92D050"/>
                    </a:solidFill>
                  </a:tcPr>
                </a:tc>
                <a:tc>
                  <a:txBody>
                    <a:bodyPr/>
                    <a:lstStyle/>
                    <a:p>
                      <a:r>
                        <a:rPr lang="es-ES" sz="800" dirty="0">
                          <a:latin typeface="Arial" pitchFamily="34" charset="0"/>
                          <a:cs typeface="Arial" pitchFamily="34" charset="0"/>
                        </a:rPr>
                        <a:t>CROSSFIT TRAINING</a:t>
                      </a:r>
                    </a:p>
                  </a:txBody>
                  <a:tcPr>
                    <a:solidFill>
                      <a:srgbClr val="FF0000"/>
                    </a:solidFill>
                  </a:tcPr>
                </a:tc>
                <a:extLst>
                  <a:ext uri="{0D108BD9-81ED-4DB2-BD59-A6C34878D82A}">
                    <a16:rowId xmlns:a16="http://schemas.microsoft.com/office/drawing/2014/main" val="10014"/>
                  </a:ext>
                </a:extLst>
              </a:tr>
              <a:tr h="317003">
                <a:tc>
                  <a:txBody>
                    <a:bodyPr/>
                    <a:lstStyle/>
                    <a:p>
                      <a:r>
                        <a:rPr lang="es-ES" sz="900" dirty="0">
                          <a:latin typeface="Arial" pitchFamily="34" charset="0"/>
                          <a:cs typeface="Arial" pitchFamily="34" charset="0"/>
                        </a:rPr>
                        <a:t>21:00-22:00</a:t>
                      </a:r>
                    </a:p>
                  </a:txBody>
                  <a:tcPr/>
                </a:tc>
                <a:tc>
                  <a:txBody>
                    <a:bodyPr/>
                    <a:lstStyle/>
                    <a:p>
                      <a:r>
                        <a:rPr lang="es-ES" sz="800" dirty="0">
                          <a:latin typeface="Arial" pitchFamily="34" charset="0"/>
                          <a:cs typeface="Arial" pitchFamily="34" charset="0"/>
                        </a:rPr>
                        <a:t>ZUMBA</a:t>
                      </a:r>
                    </a:p>
                  </a:txBody>
                  <a:tcPr>
                    <a:solidFill>
                      <a:srgbClr val="FFC000"/>
                    </a:solidFill>
                  </a:tcPr>
                </a:tc>
                <a:tc>
                  <a:txBody>
                    <a:bodyPr/>
                    <a:lstStyle/>
                    <a:p>
                      <a:r>
                        <a:rPr lang="es-ES" sz="800" dirty="0">
                          <a:latin typeface="Arial" pitchFamily="34" charset="0"/>
                          <a:cs typeface="Arial" pitchFamily="34" charset="0"/>
                        </a:rPr>
                        <a:t>GIMNASIA MANTENIMIENTO</a:t>
                      </a:r>
                    </a:p>
                  </a:txBody>
                  <a:tcPr>
                    <a:solidFill>
                      <a:srgbClr val="FFC000"/>
                    </a:solidFill>
                  </a:tcPr>
                </a:tc>
                <a:tc>
                  <a:txBody>
                    <a:bodyPr/>
                    <a:lstStyle/>
                    <a:p>
                      <a:r>
                        <a:rPr lang="es-ES" sz="800" dirty="0">
                          <a:latin typeface="Arial" pitchFamily="34" charset="0"/>
                          <a:cs typeface="Arial" pitchFamily="34" charset="0"/>
                        </a:rPr>
                        <a:t>ZUMBA</a:t>
                      </a:r>
                    </a:p>
                  </a:txBody>
                  <a:tcPr>
                    <a:solidFill>
                      <a:srgbClr val="FFC000"/>
                    </a:solidFill>
                  </a:tcPr>
                </a:tc>
                <a:tc>
                  <a:txBody>
                    <a:bodyPr/>
                    <a:lstStyle/>
                    <a:p>
                      <a:r>
                        <a:rPr lang="es-ES" sz="800" dirty="0">
                          <a:latin typeface="Arial" pitchFamily="34" charset="0"/>
                          <a:cs typeface="Arial" pitchFamily="34" charset="0"/>
                        </a:rPr>
                        <a:t>GIMNASIA MANTENIMIENTO</a:t>
                      </a:r>
                    </a:p>
                  </a:txBody>
                  <a:tcPr>
                    <a:solidFill>
                      <a:srgbClr val="FFC000"/>
                    </a:solidFill>
                  </a:tcPr>
                </a:tc>
                <a:tc>
                  <a:txBody>
                    <a:bodyPr/>
                    <a:lstStyle/>
                    <a:p>
                      <a:endParaRPr lang="es-ES" sz="800" dirty="0">
                        <a:latin typeface="Arial" pitchFamily="34" charset="0"/>
                        <a:cs typeface="Arial" pitchFamily="34" charset="0"/>
                      </a:endParaRPr>
                    </a:p>
                  </a:txBody>
                  <a:tcPr/>
                </a:tc>
                <a:extLst>
                  <a:ext uri="{0D108BD9-81ED-4DB2-BD59-A6C34878D82A}">
                    <a16:rowId xmlns:a16="http://schemas.microsoft.com/office/drawing/2014/main" val="10015"/>
                  </a:ext>
                </a:extLst>
              </a:tr>
            </a:tbl>
          </a:graphicData>
        </a:graphic>
      </p:graphicFrame>
      <p:pic>
        <p:nvPicPr>
          <p:cNvPr id="5" name="Imagen 4">
            <a:extLst>
              <a:ext uri="{FF2B5EF4-FFF2-40B4-BE49-F238E27FC236}">
                <a16:creationId xmlns:a16="http://schemas.microsoft.com/office/drawing/2014/main" id="{AC82D1CE-A01A-4650-BF74-34E9B08F96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407599" y="-6895"/>
            <a:ext cx="456384" cy="771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08688"/>
          </a:xfrm>
        </p:spPr>
        <p:txBody>
          <a:bodyPr>
            <a:normAutofit fontScale="90000"/>
          </a:bodyPr>
          <a:lstStyle/>
          <a:p>
            <a:r>
              <a:rPr lang="es-ES" sz="2000" dirty="0">
                <a:latin typeface="Arial" pitchFamily="34" charset="0"/>
                <a:cs typeface="Arial" pitchFamily="34" charset="0"/>
              </a:rPr>
              <a:t>ESCUELAS</a:t>
            </a:r>
            <a:r>
              <a:rPr lang="es-ES" dirty="0"/>
              <a:t> </a:t>
            </a:r>
            <a:r>
              <a:rPr lang="es-ES" sz="2000" dirty="0">
                <a:latin typeface="Arial" pitchFamily="34" charset="0"/>
                <a:cs typeface="Arial" pitchFamily="34" charset="0"/>
              </a:rPr>
              <a:t>MUNICIPALES</a:t>
            </a:r>
          </a:p>
        </p:txBody>
      </p:sp>
      <p:graphicFrame>
        <p:nvGraphicFramePr>
          <p:cNvPr id="6" name="5 Marcador de contenido"/>
          <p:cNvGraphicFramePr>
            <a:graphicFrameLocks noGrp="1"/>
          </p:cNvGraphicFramePr>
          <p:nvPr>
            <p:ph idx="1"/>
          </p:nvPr>
        </p:nvGraphicFramePr>
        <p:xfrm>
          <a:off x="467544" y="1628798"/>
          <a:ext cx="8229600" cy="285443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84794">
                <a:tc>
                  <a:txBody>
                    <a:bodyPr/>
                    <a:lstStyle/>
                    <a:p>
                      <a:pPr algn="ctr">
                        <a:spcAft>
                          <a:spcPts val="0"/>
                        </a:spcAft>
                        <a:tabLst>
                          <a:tab pos="1638300" algn="l"/>
                        </a:tabLst>
                      </a:pPr>
                      <a:r>
                        <a:rPr lang="es-ES" sz="1100" b="1" i="1" kern="50" dirty="0">
                          <a:solidFill>
                            <a:srgbClr val="000000"/>
                          </a:solidFill>
                          <a:latin typeface="Arial"/>
                          <a:ea typeface="Times New Roman"/>
                          <a:cs typeface="Times New Roman"/>
                        </a:rPr>
                        <a:t>ACTIVIDADES</a:t>
                      </a:r>
                      <a:endParaRPr lang="es-ES" sz="1100" kern="50" dirty="0">
                        <a:latin typeface="Arial"/>
                        <a:ea typeface="Lucida Sans Unicode"/>
                        <a:cs typeface="Times New Roman"/>
                      </a:endParaRPr>
                    </a:p>
                  </a:txBody>
                  <a:tcPr marL="68580" marR="68580" marT="0" marB="0" anchor="ctr"/>
                </a:tc>
                <a:tc>
                  <a:txBody>
                    <a:bodyPr/>
                    <a:lstStyle/>
                    <a:p>
                      <a:pPr marL="0" marR="0" indent="36830" algn="ctr" defTabSz="914400" rtl="0" eaLnBrk="1" fontAlgn="auto" latinLnBrk="0" hangingPunct="1">
                        <a:lnSpc>
                          <a:spcPct val="100000"/>
                        </a:lnSpc>
                        <a:spcBef>
                          <a:spcPts val="0"/>
                        </a:spcBef>
                        <a:spcAft>
                          <a:spcPts val="0"/>
                        </a:spcAft>
                        <a:buClrTx/>
                        <a:buSzTx/>
                        <a:buFontTx/>
                        <a:buNone/>
                        <a:tabLst>
                          <a:tab pos="1638300" algn="l"/>
                        </a:tabLst>
                        <a:defRPr/>
                      </a:pPr>
                      <a:r>
                        <a:rPr lang="es-ES" sz="1100" b="1" i="1" kern="50" dirty="0">
                          <a:solidFill>
                            <a:srgbClr val="000000"/>
                          </a:solidFill>
                          <a:latin typeface="Arial"/>
                          <a:ea typeface="Times New Roman"/>
                          <a:cs typeface="Times New Roman"/>
                        </a:rPr>
                        <a:t>Socio deportivo</a:t>
                      </a:r>
                      <a:endParaRPr lang="es-ES" sz="1800" kern="50" dirty="0">
                        <a:latin typeface="Arial"/>
                        <a:ea typeface="Lucida Sans Unicode"/>
                        <a:cs typeface="Times New Roman"/>
                      </a:endParaRPr>
                    </a:p>
                    <a:p>
                      <a:pPr indent="36830" algn="ctr">
                        <a:spcAft>
                          <a:spcPts val="0"/>
                        </a:spcAft>
                        <a:tabLst>
                          <a:tab pos="1638300" algn="l"/>
                        </a:tabLst>
                      </a:pPr>
                      <a:endParaRPr lang="es-ES" sz="1100" kern="50" dirty="0">
                        <a:latin typeface="Arial"/>
                        <a:ea typeface="Lucida Sans Unicode"/>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638300" algn="l"/>
                        </a:tabLst>
                        <a:defRPr/>
                      </a:pPr>
                      <a:r>
                        <a:rPr lang="es-ES" sz="1100" b="1" i="1" kern="50" dirty="0">
                          <a:solidFill>
                            <a:srgbClr val="000000"/>
                          </a:solidFill>
                          <a:latin typeface="Arial"/>
                          <a:ea typeface="Times New Roman"/>
                          <a:cs typeface="Times New Roman"/>
                        </a:rPr>
                        <a:t>Socio deportivo </a:t>
                      </a:r>
                      <a:r>
                        <a:rPr lang="es-ES" sz="1100" b="1" i="1" kern="50" dirty="0" err="1">
                          <a:solidFill>
                            <a:srgbClr val="000000"/>
                          </a:solidFill>
                          <a:latin typeface="Arial"/>
                          <a:ea typeface="Times New Roman"/>
                          <a:cs typeface="Times New Roman"/>
                        </a:rPr>
                        <a:t>conveniado</a:t>
                      </a:r>
                      <a:endParaRPr lang="es-ES" sz="1100" kern="50" dirty="0">
                        <a:latin typeface="Arial"/>
                        <a:ea typeface="Lucida Sans Unicode"/>
                        <a:cs typeface="Times New Roman"/>
                      </a:endParaRPr>
                    </a:p>
                    <a:p>
                      <a:pPr algn="ctr">
                        <a:spcAft>
                          <a:spcPts val="0"/>
                        </a:spcAft>
                        <a:tabLst>
                          <a:tab pos="1638300" algn="l"/>
                        </a:tabLst>
                      </a:pPr>
                      <a:endParaRPr lang="es-ES" sz="1100" kern="50" dirty="0">
                        <a:latin typeface="Arial"/>
                        <a:ea typeface="Lucida Sans Unicode"/>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638300" algn="l"/>
                        </a:tabLst>
                        <a:defRPr/>
                      </a:pPr>
                      <a:r>
                        <a:rPr lang="es-ES" sz="1100" b="1" i="1" kern="50" dirty="0">
                          <a:solidFill>
                            <a:srgbClr val="000000"/>
                          </a:solidFill>
                          <a:latin typeface="Arial"/>
                          <a:ea typeface="Times New Roman"/>
                          <a:cs typeface="Times New Roman"/>
                        </a:rPr>
                        <a:t>Socio de actividades</a:t>
                      </a:r>
                      <a:endParaRPr lang="es-ES" sz="1800" kern="50" dirty="0">
                        <a:latin typeface="Arial"/>
                        <a:ea typeface="Lucida Sans Unicode"/>
                        <a:cs typeface="Times New Roman"/>
                      </a:endParaRPr>
                    </a:p>
                    <a:p>
                      <a:pPr algn="ctr">
                        <a:spcAft>
                          <a:spcPts val="0"/>
                        </a:spcAft>
                        <a:tabLst>
                          <a:tab pos="1638300" algn="l"/>
                        </a:tabLst>
                      </a:pPr>
                      <a:endParaRPr lang="es-ES" sz="1100" kern="50" dirty="0">
                        <a:latin typeface="Arial"/>
                        <a:ea typeface="Lucida Sans Unicode"/>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638300" algn="l"/>
                        </a:tabLst>
                        <a:defRPr/>
                      </a:pPr>
                      <a:r>
                        <a:rPr lang="es-ES" sz="1100" b="1" i="1" kern="50" dirty="0">
                          <a:solidFill>
                            <a:srgbClr val="000000"/>
                          </a:solidFill>
                          <a:latin typeface="Arial"/>
                          <a:ea typeface="Times New Roman"/>
                          <a:cs typeface="Times New Roman"/>
                        </a:rPr>
                        <a:t>Resto de usuarios</a:t>
                      </a:r>
                      <a:endParaRPr lang="es-ES" sz="1800" kern="50" dirty="0">
                        <a:latin typeface="Arial"/>
                        <a:ea typeface="Lucida Sans Unicode"/>
                        <a:cs typeface="Times New Roman"/>
                      </a:endParaRPr>
                    </a:p>
                    <a:p>
                      <a:pPr algn="ctr">
                        <a:spcAft>
                          <a:spcPts val="0"/>
                        </a:spcAft>
                        <a:tabLst>
                          <a:tab pos="1638300" algn="l"/>
                        </a:tabLst>
                      </a:pPr>
                      <a:endParaRPr lang="es-ES" sz="11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0"/>
                  </a:ext>
                </a:extLst>
              </a:tr>
              <a:tr h="470302">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Escuelas Municipales (tenis y pádel competición)</a:t>
                      </a:r>
                      <a:endParaRPr lang="es-ES" sz="1100" kern="50" dirty="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dirty="0">
                          <a:solidFill>
                            <a:srgbClr val="000000"/>
                          </a:solidFill>
                          <a:latin typeface="Arial"/>
                          <a:ea typeface="Times New Roman"/>
                          <a:cs typeface="Times New Roman"/>
                        </a:rPr>
                        <a:t>75 € /</a:t>
                      </a:r>
                      <a:r>
                        <a:rPr lang="es-ES" sz="800" i="1" kern="50" dirty="0" err="1">
                          <a:solidFill>
                            <a:srgbClr val="000000"/>
                          </a:solidFill>
                          <a:latin typeface="Arial"/>
                          <a:ea typeface="Times New Roman"/>
                          <a:cs typeface="Times New Roman"/>
                        </a:rPr>
                        <a:t>trim</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75 € /trim</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75 € /trim</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80 €/trim</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1"/>
                  </a:ext>
                </a:extLst>
              </a:tr>
              <a:tr h="470302">
                <a:tc>
                  <a:txBody>
                    <a:bodyPr/>
                    <a:lstStyle/>
                    <a:p>
                      <a:pPr algn="ctr">
                        <a:spcAft>
                          <a:spcPts val="0"/>
                        </a:spcAft>
                        <a:tabLst>
                          <a:tab pos="1638300" algn="l"/>
                        </a:tabLst>
                      </a:pPr>
                      <a:r>
                        <a:rPr lang="es-ES" sz="800" i="1" kern="50">
                          <a:solidFill>
                            <a:srgbClr val="000000"/>
                          </a:solidFill>
                          <a:latin typeface="Arial"/>
                          <a:ea typeface="Times New Roman"/>
                          <a:cs typeface="Times New Roman"/>
                        </a:rPr>
                        <a:t>Escuelas Municipales (tenis, pádel, multideporte y gimnasia rítmica de iniciación)</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dirty="0">
                          <a:solidFill>
                            <a:srgbClr val="000000"/>
                          </a:solidFill>
                          <a:latin typeface="Arial"/>
                          <a:ea typeface="Times New Roman"/>
                          <a:cs typeface="Times New Roman"/>
                        </a:rPr>
                        <a:t>45 € /</a:t>
                      </a:r>
                      <a:r>
                        <a:rPr lang="es-ES" sz="800" i="1" kern="50" dirty="0" err="1">
                          <a:solidFill>
                            <a:srgbClr val="000000"/>
                          </a:solidFill>
                          <a:latin typeface="Arial"/>
                          <a:ea typeface="Times New Roman"/>
                          <a:cs typeface="Times New Roman"/>
                        </a:rPr>
                        <a:t>trim</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45 € /trim</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45 € /trim</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50 €/trim</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2"/>
                  </a:ext>
                </a:extLst>
              </a:tr>
              <a:tr h="470302">
                <a:tc>
                  <a:txBody>
                    <a:bodyPr/>
                    <a:lstStyle/>
                    <a:p>
                      <a:pPr algn="ctr">
                        <a:spcAft>
                          <a:spcPts val="0"/>
                        </a:spcAft>
                        <a:tabLst>
                          <a:tab pos="1638300" algn="l"/>
                        </a:tabLst>
                      </a:pPr>
                      <a:r>
                        <a:rPr lang="es-ES" sz="800" i="1" kern="50">
                          <a:solidFill>
                            <a:srgbClr val="000000"/>
                          </a:solidFill>
                          <a:latin typeface="Arial"/>
                          <a:ea typeface="Times New Roman"/>
                          <a:cs typeface="Times New Roman"/>
                        </a:rPr>
                        <a:t>Escuelas Municipales (Gimnasia rítmica de competición 2 días/semana)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dirty="0">
                          <a:solidFill>
                            <a:srgbClr val="000000"/>
                          </a:solidFill>
                          <a:latin typeface="Arial"/>
                          <a:ea typeface="Times New Roman"/>
                          <a:cs typeface="Times New Roman"/>
                        </a:rPr>
                        <a:t>60 € /</a:t>
                      </a:r>
                      <a:r>
                        <a:rPr lang="es-ES" sz="800" i="1" kern="50" dirty="0" err="1">
                          <a:solidFill>
                            <a:srgbClr val="000000"/>
                          </a:solidFill>
                          <a:latin typeface="Arial"/>
                          <a:ea typeface="Times New Roman"/>
                          <a:cs typeface="Times New Roman"/>
                        </a:rPr>
                        <a:t>trim</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i="1" kern="50" dirty="0">
                          <a:solidFill>
                            <a:srgbClr val="000000"/>
                          </a:solidFill>
                          <a:latin typeface="Arial"/>
                          <a:ea typeface="Times New Roman"/>
                          <a:cs typeface="Times New Roman"/>
                        </a:rPr>
                        <a:t>60 € /</a:t>
                      </a:r>
                      <a:r>
                        <a:rPr lang="es-ES" sz="800" i="1" kern="50" dirty="0" err="1">
                          <a:solidFill>
                            <a:srgbClr val="000000"/>
                          </a:solidFill>
                          <a:latin typeface="Arial"/>
                          <a:ea typeface="Times New Roman"/>
                          <a:cs typeface="Times New Roman"/>
                        </a:rPr>
                        <a:t>trim</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60 € /trim</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65 € /trim</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3"/>
                  </a:ext>
                </a:extLst>
              </a:tr>
              <a:tr h="470302">
                <a:tc>
                  <a:txBody>
                    <a:bodyPr/>
                    <a:lstStyle/>
                    <a:p>
                      <a:pPr algn="ctr">
                        <a:spcAft>
                          <a:spcPts val="0"/>
                        </a:spcAft>
                        <a:tabLst>
                          <a:tab pos="1638300" algn="l"/>
                        </a:tabLst>
                      </a:pPr>
                      <a:r>
                        <a:rPr lang="es-ES" sz="800" i="1" kern="50">
                          <a:solidFill>
                            <a:srgbClr val="000000"/>
                          </a:solidFill>
                          <a:latin typeface="Arial"/>
                          <a:ea typeface="Times New Roman"/>
                          <a:cs typeface="Times New Roman"/>
                        </a:rPr>
                        <a:t>Escuelas Municipales (Gimnasia rítmica de competición 3 días/semana)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75 € /trim</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dirty="0">
                          <a:solidFill>
                            <a:srgbClr val="000000"/>
                          </a:solidFill>
                          <a:latin typeface="Arial"/>
                          <a:ea typeface="Times New Roman"/>
                          <a:cs typeface="Times New Roman"/>
                        </a:rPr>
                        <a:t>75 € /</a:t>
                      </a:r>
                      <a:r>
                        <a:rPr lang="es-ES" sz="800" i="1" kern="50" dirty="0" err="1">
                          <a:solidFill>
                            <a:srgbClr val="000000"/>
                          </a:solidFill>
                          <a:latin typeface="Arial"/>
                          <a:ea typeface="Times New Roman"/>
                          <a:cs typeface="Times New Roman"/>
                        </a:rPr>
                        <a:t>trim</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i="1" kern="50" dirty="0">
                          <a:solidFill>
                            <a:srgbClr val="000000"/>
                          </a:solidFill>
                          <a:latin typeface="Arial"/>
                          <a:ea typeface="Times New Roman"/>
                          <a:cs typeface="Times New Roman"/>
                        </a:rPr>
                        <a:t>75 € /</a:t>
                      </a:r>
                      <a:r>
                        <a:rPr lang="es-ES" sz="800" i="1" kern="50" dirty="0" err="1">
                          <a:solidFill>
                            <a:srgbClr val="000000"/>
                          </a:solidFill>
                          <a:latin typeface="Arial"/>
                          <a:ea typeface="Times New Roman"/>
                          <a:cs typeface="Times New Roman"/>
                        </a:rPr>
                        <a:t>trim</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80 € /</a:t>
                      </a:r>
                      <a:r>
                        <a:rPr lang="es-ES" sz="800" i="1" kern="50" dirty="0" err="1">
                          <a:solidFill>
                            <a:srgbClr val="000000"/>
                          </a:solidFill>
                          <a:latin typeface="Arial"/>
                          <a:ea typeface="Times New Roman"/>
                          <a:cs typeface="Times New Roman"/>
                        </a:rPr>
                        <a:t>trim</a:t>
                      </a:r>
                      <a:endParaRPr lang="es-ES" sz="11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4"/>
                  </a:ext>
                </a:extLst>
              </a:tr>
              <a:tr h="470302">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Cursos deportivos verano (quincena)</a:t>
                      </a:r>
                      <a:endParaRPr lang="es-ES" sz="1100" kern="50" dirty="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25</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dirty="0">
                          <a:solidFill>
                            <a:srgbClr val="000000"/>
                          </a:solidFill>
                          <a:latin typeface="Arial"/>
                          <a:ea typeface="Times New Roman"/>
                          <a:cs typeface="Times New Roman"/>
                        </a:rPr>
                        <a:t>25</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30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35</a:t>
                      </a:r>
                      <a:endParaRPr lang="es-ES" sz="11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5" name="4 CuadroTexto"/>
          <p:cNvSpPr txBox="1"/>
          <p:nvPr/>
        </p:nvSpPr>
        <p:spPr>
          <a:xfrm>
            <a:off x="539552" y="4941168"/>
            <a:ext cx="8136904" cy="1015663"/>
          </a:xfrm>
          <a:prstGeom prst="rect">
            <a:avLst/>
          </a:prstGeom>
          <a:noFill/>
        </p:spPr>
        <p:txBody>
          <a:bodyPr wrap="square" rtlCol="0">
            <a:spAutoFit/>
          </a:bodyPr>
          <a:lstStyle/>
          <a:p>
            <a:pPr lvl="0" algn="just" fontAlgn="base">
              <a:spcBef>
                <a:spcPct val="0"/>
              </a:spcBef>
              <a:spcAft>
                <a:spcPct val="0"/>
              </a:spcAft>
              <a:buFontTx/>
              <a:buChar char="•"/>
            </a:pPr>
            <a:r>
              <a:rPr lang="es-ES" sz="1000" dirty="0">
                <a:solidFill>
                  <a:srgbClr val="000000"/>
                </a:solidFill>
                <a:latin typeface="Arial" pitchFamily="34" charset="0"/>
                <a:ea typeface="Times New Roman" pitchFamily="18" charset="0"/>
                <a:cs typeface="Arial" pitchFamily="34" charset="0"/>
              </a:rPr>
              <a:t>En el caso de las Escuelas Municipales el segundo miembro de la unidad familiar tendrá un descuento del 44,5 % sobre la tarifa prevista. Un tercer miembro de la unidad familiar tendrá un descuento del 50% sobre la tarifa prevista. Los restantes miembros de la unidad familiar tendrán un descuento del 55%. La pertenencia a la unidad familiar se acreditará con el Libro de familia o certificado de convivencia (en este último caso se entiende como unidad de convivencia el matrimonio o pareja unida por análoga relación, junto con sus descendientes, ya sean comunes o no).</a:t>
            </a:r>
            <a:endParaRPr lang="es-ES" sz="1000" dirty="0">
              <a:latin typeface="Arial" pitchFamily="34" charset="0"/>
              <a:cs typeface="Arial" pitchFamily="34" charset="0"/>
            </a:endParaRPr>
          </a:p>
          <a:p>
            <a:pPr lvl="0" algn="just" eaLnBrk="0" fontAlgn="base" hangingPunct="0">
              <a:spcBef>
                <a:spcPct val="0"/>
              </a:spcBef>
              <a:spcAft>
                <a:spcPct val="0"/>
              </a:spcAft>
              <a:buFontTx/>
              <a:buChar char="•"/>
            </a:pPr>
            <a:r>
              <a:rPr lang="es-ES" sz="1000" dirty="0">
                <a:solidFill>
                  <a:srgbClr val="000000"/>
                </a:solidFill>
                <a:latin typeface="Arial" pitchFamily="34" charset="0"/>
                <a:ea typeface="Times New Roman" pitchFamily="18" charset="0"/>
                <a:cs typeface="Arial" pitchFamily="34" charset="0"/>
              </a:rPr>
              <a:t>El grupo de competición de la Escuela Municipal de Gimnasia Rítmica podrá ser abonado mensualmente</a:t>
            </a:r>
            <a:endParaRPr lang="es-ES" sz="1000" dirty="0">
              <a:latin typeface="Arial" pitchFamily="34" charset="0"/>
              <a:cs typeface="Arial" pitchFamily="34" charset="0"/>
            </a:endParaRPr>
          </a:p>
        </p:txBody>
      </p:sp>
      <p:sp>
        <p:nvSpPr>
          <p:cNvPr id="2049" name="Rectangle 1"/>
          <p:cNvSpPr>
            <a:spLocks noChangeArrowheads="1"/>
          </p:cNvSpPr>
          <p:nvPr/>
        </p:nvSpPr>
        <p:spPr bwMode="auto">
          <a:xfrm>
            <a:off x="4433180" y="120878"/>
            <a:ext cx="277640" cy="21544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sz="800" b="0" i="1" u="none" strike="noStrike" cap="none" normalizeH="0" baseline="0" dirty="0">
                <a:ln>
                  <a:noFill/>
                </a:ln>
                <a:solidFill>
                  <a:srgbClr val="000000"/>
                </a:solidFill>
                <a:effectLst/>
                <a:latin typeface="Arial" pitchFamily="34" charset="0"/>
                <a:ea typeface="Times New Roman" pitchFamily="18" charset="0"/>
                <a:cs typeface="Arial" pitchFamily="34" charset="0"/>
              </a:rPr>
              <a:t>. </a:t>
            </a:r>
            <a:endParaRPr kumimoji="0" lang="es-ES" sz="1800" b="0" i="0" u="none" strike="noStrike" cap="none" normalizeH="0" baseline="0" dirty="0">
              <a:ln>
                <a:noFill/>
              </a:ln>
              <a:solidFill>
                <a:schemeClr val="tx1"/>
              </a:solidFill>
              <a:effectLst/>
              <a:latin typeface="Arial" pitchFamily="34" charset="0"/>
              <a:cs typeface="Arial" pitchFamily="34" charset="0"/>
            </a:endParaRPr>
          </a:p>
        </p:txBody>
      </p:sp>
      <p:pic>
        <p:nvPicPr>
          <p:cNvPr id="7" name="Imagen 6">
            <a:extLst>
              <a:ext uri="{FF2B5EF4-FFF2-40B4-BE49-F238E27FC236}">
                <a16:creationId xmlns:a16="http://schemas.microsoft.com/office/drawing/2014/main" id="{0ADDB8D6-48D6-4F06-8131-9A77E58555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244408" y="0"/>
            <a:ext cx="648072" cy="109568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492664"/>
          </a:xfrm>
        </p:spPr>
        <p:txBody>
          <a:bodyPr>
            <a:normAutofit/>
          </a:bodyPr>
          <a:lstStyle/>
          <a:p>
            <a:r>
              <a:rPr lang="es-ES" sz="1800" dirty="0">
                <a:latin typeface="Arial" pitchFamily="34" charset="0"/>
                <a:cs typeface="Arial" pitchFamily="34" charset="0"/>
              </a:rPr>
              <a:t>ACTIVIDADES PISCINAS</a:t>
            </a:r>
          </a:p>
        </p:txBody>
      </p:sp>
      <p:graphicFrame>
        <p:nvGraphicFramePr>
          <p:cNvPr id="6" name="5 Marcador de contenido"/>
          <p:cNvGraphicFramePr>
            <a:graphicFrameLocks noGrp="1"/>
          </p:cNvGraphicFramePr>
          <p:nvPr>
            <p:ph idx="1"/>
          </p:nvPr>
        </p:nvGraphicFramePr>
        <p:xfrm>
          <a:off x="467544" y="1484786"/>
          <a:ext cx="8229600" cy="4104456"/>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437234">
                <a:tc>
                  <a:txBody>
                    <a:bodyPr/>
                    <a:lstStyle/>
                    <a:p>
                      <a:pPr marL="0" marR="0" indent="0" algn="ctr" defTabSz="914400" rtl="0" eaLnBrk="1" fontAlgn="auto" latinLnBrk="0" hangingPunct="1">
                        <a:lnSpc>
                          <a:spcPct val="100000"/>
                        </a:lnSpc>
                        <a:spcBef>
                          <a:spcPts val="0"/>
                        </a:spcBef>
                        <a:spcAft>
                          <a:spcPts val="0"/>
                        </a:spcAft>
                        <a:buClrTx/>
                        <a:buSzTx/>
                        <a:buFontTx/>
                        <a:buNone/>
                        <a:tabLst>
                          <a:tab pos="1638300" algn="l"/>
                        </a:tabLst>
                        <a:defRPr/>
                      </a:pPr>
                      <a:r>
                        <a:rPr lang="es-ES" sz="1100" b="1" i="1" kern="50" dirty="0">
                          <a:solidFill>
                            <a:srgbClr val="000000"/>
                          </a:solidFill>
                          <a:latin typeface="Arial"/>
                          <a:ea typeface="Times New Roman"/>
                          <a:cs typeface="Times New Roman"/>
                        </a:rPr>
                        <a:t>ACTIVIDADES</a:t>
                      </a:r>
                      <a:endParaRPr lang="es-ES" sz="1800" kern="50" dirty="0">
                        <a:latin typeface="Arial"/>
                        <a:ea typeface="Lucida Sans Unicode"/>
                        <a:cs typeface="Times New Roman"/>
                      </a:endParaRPr>
                    </a:p>
                    <a:p>
                      <a:pPr algn="ctr">
                        <a:spcAft>
                          <a:spcPts val="0"/>
                        </a:spcAft>
                        <a:tabLst>
                          <a:tab pos="1638300" algn="l"/>
                        </a:tabLst>
                      </a:pPr>
                      <a:endParaRPr lang="es-ES" sz="1100" kern="50" dirty="0">
                        <a:latin typeface="Arial"/>
                        <a:ea typeface="Lucida Sans Unicode"/>
                        <a:cs typeface="Times New Roman"/>
                      </a:endParaRPr>
                    </a:p>
                  </a:txBody>
                  <a:tcPr marL="68580" marR="68580" marT="0" marB="0" anchor="ctr"/>
                </a:tc>
                <a:tc>
                  <a:txBody>
                    <a:bodyPr/>
                    <a:lstStyle/>
                    <a:p>
                      <a:pPr marL="0" marR="0" indent="36830" algn="ctr" defTabSz="914400" rtl="0" eaLnBrk="1" fontAlgn="auto" latinLnBrk="0" hangingPunct="1">
                        <a:lnSpc>
                          <a:spcPct val="100000"/>
                        </a:lnSpc>
                        <a:spcBef>
                          <a:spcPts val="0"/>
                        </a:spcBef>
                        <a:spcAft>
                          <a:spcPts val="0"/>
                        </a:spcAft>
                        <a:buClrTx/>
                        <a:buSzTx/>
                        <a:buFontTx/>
                        <a:buNone/>
                        <a:tabLst>
                          <a:tab pos="1638300" algn="l"/>
                        </a:tabLst>
                        <a:defRPr/>
                      </a:pPr>
                      <a:r>
                        <a:rPr lang="es-ES" sz="1100" b="1" i="1" kern="50" dirty="0">
                          <a:solidFill>
                            <a:srgbClr val="000000"/>
                          </a:solidFill>
                          <a:latin typeface="Arial"/>
                          <a:ea typeface="Times New Roman"/>
                          <a:cs typeface="Times New Roman"/>
                        </a:rPr>
                        <a:t>Socio deportivo</a:t>
                      </a:r>
                      <a:endParaRPr lang="es-ES" sz="1800" kern="50" dirty="0">
                        <a:latin typeface="Arial"/>
                        <a:ea typeface="Lucida Sans Unicode"/>
                        <a:cs typeface="Times New Roman"/>
                      </a:endParaRPr>
                    </a:p>
                    <a:p>
                      <a:pPr indent="36830" algn="ctr">
                        <a:spcAft>
                          <a:spcPts val="0"/>
                        </a:spcAft>
                        <a:tabLst>
                          <a:tab pos="1638300" algn="l"/>
                        </a:tabLst>
                      </a:pP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1100" b="1" i="1" kern="50" dirty="0">
                          <a:solidFill>
                            <a:srgbClr val="000000"/>
                          </a:solidFill>
                          <a:latin typeface="Arial"/>
                          <a:ea typeface="Times New Roman"/>
                          <a:cs typeface="Times New Roman"/>
                        </a:rPr>
                        <a:t>Socio deportivo </a:t>
                      </a:r>
                      <a:r>
                        <a:rPr lang="es-ES" sz="1100" b="1" i="1" kern="50" dirty="0" err="1">
                          <a:solidFill>
                            <a:srgbClr val="000000"/>
                          </a:solidFill>
                          <a:latin typeface="Arial"/>
                          <a:ea typeface="Times New Roman"/>
                          <a:cs typeface="Times New Roman"/>
                        </a:rPr>
                        <a:t>conveniado</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1100" b="1" i="1" kern="50" dirty="0">
                          <a:solidFill>
                            <a:srgbClr val="000000"/>
                          </a:solidFill>
                          <a:latin typeface="Arial"/>
                          <a:ea typeface="Times New Roman"/>
                          <a:cs typeface="Times New Roman"/>
                        </a:rPr>
                        <a:t>Socio de actividades</a:t>
                      </a:r>
                      <a:endParaRPr lang="es-ES" sz="1800" kern="50" dirty="0">
                        <a:latin typeface="Arial"/>
                        <a:ea typeface="Lucida Sans Unicode"/>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638300" algn="l"/>
                        </a:tabLst>
                        <a:defRPr/>
                      </a:pPr>
                      <a:r>
                        <a:rPr lang="es-ES" sz="1100" b="1" i="1" kern="50" dirty="0">
                          <a:solidFill>
                            <a:srgbClr val="000000"/>
                          </a:solidFill>
                          <a:latin typeface="Arial"/>
                          <a:ea typeface="Times New Roman"/>
                          <a:cs typeface="Times New Roman"/>
                        </a:rPr>
                        <a:t>Resto de usuarios</a:t>
                      </a:r>
                      <a:endParaRPr lang="es-ES" sz="1800" kern="50" dirty="0">
                        <a:latin typeface="Arial"/>
                        <a:ea typeface="Lucida Sans Unicode"/>
                        <a:cs typeface="Times New Roman"/>
                      </a:endParaRPr>
                    </a:p>
                    <a:p>
                      <a:pPr algn="ctr">
                        <a:spcAft>
                          <a:spcPts val="0"/>
                        </a:spcAft>
                        <a:tabLst>
                          <a:tab pos="1638300" algn="l"/>
                        </a:tabLst>
                      </a:pPr>
                      <a:endParaRPr lang="es-ES" sz="11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0"/>
                  </a:ext>
                </a:extLst>
              </a:tr>
              <a:tr h="454938">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Actividades deportivas acuáticas (1 día semana a elegir viernes, sábado o domingo)</a:t>
                      </a:r>
                      <a:endParaRPr lang="es-ES" sz="1100" kern="50" dirty="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dirty="0">
                          <a:solidFill>
                            <a:srgbClr val="000000"/>
                          </a:solidFill>
                          <a:latin typeface="Arial"/>
                          <a:ea typeface="Times New Roman"/>
                          <a:cs typeface="Times New Roman"/>
                        </a:rPr>
                        <a:t>20</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25</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dirty="0">
                          <a:solidFill>
                            <a:srgbClr val="000000"/>
                          </a:solidFill>
                          <a:latin typeface="Arial"/>
                          <a:ea typeface="Times New Roman"/>
                          <a:cs typeface="Times New Roman"/>
                        </a:rPr>
                        <a:t>30</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35</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1"/>
                  </a:ext>
                </a:extLst>
              </a:tr>
              <a:tr h="437234">
                <a:tc>
                  <a:txBody>
                    <a:bodyPr/>
                    <a:lstStyle/>
                    <a:p>
                      <a:pPr algn="ctr">
                        <a:spcAft>
                          <a:spcPts val="0"/>
                        </a:spcAft>
                        <a:tabLst>
                          <a:tab pos="1638300" algn="l"/>
                        </a:tabLst>
                      </a:pPr>
                      <a:r>
                        <a:rPr lang="es-ES" sz="800" i="1" kern="50">
                          <a:solidFill>
                            <a:srgbClr val="000000"/>
                          </a:solidFill>
                          <a:latin typeface="Arial"/>
                          <a:ea typeface="Times New Roman"/>
                          <a:cs typeface="Times New Roman"/>
                        </a:rPr>
                        <a:t>Natación libre o dirigida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20</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25</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30</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35</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2"/>
                  </a:ext>
                </a:extLst>
              </a:tr>
              <a:tr h="437234">
                <a:tc>
                  <a:txBody>
                    <a:bodyPr/>
                    <a:lstStyle/>
                    <a:p>
                      <a:pPr algn="ctr">
                        <a:spcAft>
                          <a:spcPts val="0"/>
                        </a:spcAft>
                        <a:tabLst>
                          <a:tab pos="1638300" algn="l"/>
                        </a:tabLst>
                      </a:pPr>
                      <a:r>
                        <a:rPr lang="es-ES" sz="800" i="1" kern="50">
                          <a:solidFill>
                            <a:srgbClr val="000000"/>
                          </a:solidFill>
                          <a:latin typeface="Arial"/>
                          <a:ea typeface="Times New Roman"/>
                          <a:cs typeface="Times New Roman"/>
                        </a:rPr>
                        <a:t>Matronatación (precio/mes, dos días a la semana)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35</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40</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dirty="0">
                          <a:solidFill>
                            <a:srgbClr val="000000"/>
                          </a:solidFill>
                          <a:latin typeface="Arial"/>
                          <a:ea typeface="Times New Roman"/>
                          <a:cs typeface="Times New Roman"/>
                        </a:rPr>
                        <a:t>45</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50</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3"/>
                  </a:ext>
                </a:extLst>
              </a:tr>
              <a:tr h="437234">
                <a:tc>
                  <a:txBody>
                    <a:bodyPr/>
                    <a:lstStyle/>
                    <a:p>
                      <a:pPr algn="ctr">
                        <a:spcAft>
                          <a:spcPts val="0"/>
                        </a:spcAft>
                        <a:tabLst>
                          <a:tab pos="1638300" algn="l"/>
                        </a:tabLst>
                      </a:pPr>
                      <a:r>
                        <a:rPr lang="es-ES" sz="800" i="1" kern="50">
                          <a:solidFill>
                            <a:srgbClr val="000000"/>
                          </a:solidFill>
                          <a:latin typeface="Arial"/>
                          <a:ea typeface="Times New Roman"/>
                          <a:cs typeface="Times New Roman"/>
                        </a:rPr>
                        <a:t>Natación niños (precio/mes, dos días a la semana)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30</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35</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dirty="0">
                          <a:solidFill>
                            <a:srgbClr val="000000"/>
                          </a:solidFill>
                          <a:latin typeface="Arial"/>
                          <a:ea typeface="Times New Roman"/>
                          <a:cs typeface="Times New Roman"/>
                        </a:rPr>
                        <a:t>40</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45</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4"/>
                  </a:ext>
                </a:extLst>
              </a:tr>
              <a:tr h="437234">
                <a:tc>
                  <a:txBody>
                    <a:bodyPr/>
                    <a:lstStyle/>
                    <a:p>
                      <a:pPr algn="ctr">
                        <a:spcAft>
                          <a:spcPts val="0"/>
                        </a:spcAft>
                        <a:tabLst>
                          <a:tab pos="1638300" algn="l"/>
                        </a:tabLst>
                      </a:pPr>
                      <a:r>
                        <a:rPr lang="es-ES" sz="800" i="1" kern="50">
                          <a:solidFill>
                            <a:srgbClr val="000000"/>
                          </a:solidFill>
                          <a:latin typeface="Arial"/>
                          <a:ea typeface="Times New Roman"/>
                          <a:cs typeface="Times New Roman"/>
                        </a:rPr>
                        <a:t>Natación adultos (precio/mes, dos días a la semana)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35</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40</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dirty="0">
                          <a:solidFill>
                            <a:srgbClr val="000000"/>
                          </a:solidFill>
                          <a:latin typeface="Arial"/>
                          <a:ea typeface="Times New Roman"/>
                          <a:cs typeface="Times New Roman"/>
                        </a:rPr>
                        <a:t>45</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50</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5"/>
                  </a:ext>
                </a:extLst>
              </a:tr>
              <a:tr h="437234">
                <a:tc>
                  <a:txBody>
                    <a:bodyPr/>
                    <a:lstStyle/>
                    <a:p>
                      <a:pPr algn="ctr">
                        <a:spcAft>
                          <a:spcPts val="0"/>
                        </a:spcAft>
                        <a:tabLst>
                          <a:tab pos="1638300" algn="l"/>
                        </a:tabLst>
                      </a:pPr>
                      <a:r>
                        <a:rPr lang="es-ES" sz="800" i="1" kern="50">
                          <a:solidFill>
                            <a:srgbClr val="000000"/>
                          </a:solidFill>
                          <a:latin typeface="Arial"/>
                          <a:ea typeface="Times New Roman"/>
                          <a:cs typeface="Times New Roman"/>
                        </a:rPr>
                        <a:t>Natación mayores (precio/mes, dos días a la semana)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30</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35</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dirty="0">
                          <a:solidFill>
                            <a:srgbClr val="000000"/>
                          </a:solidFill>
                          <a:latin typeface="Arial"/>
                          <a:ea typeface="Times New Roman"/>
                          <a:cs typeface="Times New Roman"/>
                        </a:rPr>
                        <a:t>40</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45</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6"/>
                  </a:ext>
                </a:extLst>
              </a:tr>
              <a:tr h="437234">
                <a:tc>
                  <a:txBody>
                    <a:bodyPr/>
                    <a:lstStyle/>
                    <a:p>
                      <a:pPr algn="ctr">
                        <a:spcAft>
                          <a:spcPts val="0"/>
                        </a:spcAft>
                        <a:tabLst>
                          <a:tab pos="1638300" algn="l"/>
                        </a:tabLst>
                      </a:pPr>
                      <a:r>
                        <a:rPr lang="es-ES" sz="800" i="1" kern="50">
                          <a:solidFill>
                            <a:srgbClr val="000000"/>
                          </a:solidFill>
                          <a:latin typeface="Arial"/>
                          <a:ea typeface="Times New Roman"/>
                          <a:cs typeface="Times New Roman"/>
                        </a:rPr>
                        <a:t>Natación adultos (precio/mes, tres días a la semana)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40</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45</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dirty="0">
                          <a:solidFill>
                            <a:srgbClr val="000000"/>
                          </a:solidFill>
                          <a:latin typeface="Arial"/>
                          <a:ea typeface="Times New Roman"/>
                          <a:cs typeface="Times New Roman"/>
                        </a:rPr>
                        <a:t>50</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55</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7"/>
                  </a:ext>
                </a:extLst>
              </a:tr>
              <a:tr h="437234">
                <a:tc>
                  <a:txBody>
                    <a:bodyPr/>
                    <a:lstStyle/>
                    <a:p>
                      <a:pPr algn="ctr">
                        <a:spcAft>
                          <a:spcPts val="0"/>
                        </a:spcAft>
                        <a:tabLst>
                          <a:tab pos="1638300" algn="l"/>
                        </a:tabLst>
                      </a:pPr>
                      <a:r>
                        <a:rPr lang="es-ES" sz="800" i="1" kern="50">
                          <a:solidFill>
                            <a:srgbClr val="000000"/>
                          </a:solidFill>
                          <a:latin typeface="Arial"/>
                          <a:ea typeface="Times New Roman"/>
                          <a:cs typeface="Times New Roman"/>
                        </a:rPr>
                        <a:t>Natación mayores (precio/mes, tres días a la semana)</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a:solidFill>
                            <a:srgbClr val="000000"/>
                          </a:solidFill>
                          <a:latin typeface="Arial"/>
                          <a:ea typeface="Times New Roman"/>
                          <a:cs typeface="Times New Roman"/>
                        </a:rPr>
                        <a:t>35</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40</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45</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a:solidFill>
                            <a:srgbClr val="000000"/>
                          </a:solidFill>
                          <a:latin typeface="Arial"/>
                          <a:ea typeface="Times New Roman"/>
                          <a:cs typeface="Times New Roman"/>
                        </a:rPr>
                        <a:t>50</a:t>
                      </a:r>
                      <a:endParaRPr lang="es-ES" sz="1100" kern="50">
                        <a:latin typeface="Arial"/>
                        <a:ea typeface="Lucida Sans Unicode"/>
                        <a:cs typeface="Times New Roman"/>
                      </a:endParaRPr>
                    </a:p>
                  </a:txBody>
                  <a:tcPr marL="68580" marR="68580" marT="0" marB="0" anchor="ctr"/>
                </a:tc>
                <a:extLst>
                  <a:ext uri="{0D108BD9-81ED-4DB2-BD59-A6C34878D82A}">
                    <a16:rowId xmlns:a16="http://schemas.microsoft.com/office/drawing/2014/main" val="10008"/>
                  </a:ext>
                </a:extLst>
              </a:tr>
              <a:tr h="151646">
                <a:tc>
                  <a:txBody>
                    <a:bodyPr/>
                    <a:lstStyle/>
                    <a:p>
                      <a:pPr algn="ctr">
                        <a:spcAft>
                          <a:spcPts val="0"/>
                        </a:spcAft>
                        <a:tabLst>
                          <a:tab pos="1638300" algn="l"/>
                        </a:tabLst>
                      </a:pPr>
                      <a:r>
                        <a:rPr lang="es-ES" sz="800" i="1" kern="50">
                          <a:solidFill>
                            <a:srgbClr val="000000"/>
                          </a:solidFill>
                          <a:latin typeface="Arial"/>
                          <a:ea typeface="Times New Roman"/>
                          <a:cs typeface="Times New Roman"/>
                        </a:rPr>
                        <a:t>Sala de gimnasio con monitor</a:t>
                      </a:r>
                      <a:endParaRPr lang="es-ES" sz="1100" kern="50">
                        <a:latin typeface="Arial"/>
                        <a:ea typeface="Lucida Sans Unicode"/>
                        <a:cs typeface="Times New Roman"/>
                      </a:endParaRPr>
                    </a:p>
                  </a:txBody>
                  <a:tcPr marL="68580" marR="68580" marT="0" marB="0" anchor="ctr"/>
                </a:tc>
                <a:tc>
                  <a:txBody>
                    <a:bodyPr/>
                    <a:lstStyle/>
                    <a:p>
                      <a:pPr indent="36830" algn="ctr">
                        <a:spcAft>
                          <a:spcPts val="0"/>
                        </a:spcAft>
                        <a:tabLst>
                          <a:tab pos="1638300" algn="l"/>
                        </a:tabLst>
                      </a:pPr>
                      <a:r>
                        <a:rPr lang="es-ES" sz="800" i="1" kern="50" dirty="0">
                          <a:solidFill>
                            <a:srgbClr val="000000"/>
                          </a:solidFill>
                          <a:latin typeface="Arial"/>
                          <a:ea typeface="Times New Roman"/>
                          <a:cs typeface="Times New Roman"/>
                        </a:rPr>
                        <a:t>25</a:t>
                      </a:r>
                      <a:endParaRPr lang="es-ES" sz="1100" kern="50" dirty="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25</a:t>
                      </a:r>
                      <a:endParaRPr lang="es-ES" sz="1100" kern="50">
                        <a:latin typeface="Arial"/>
                        <a:ea typeface="Lucida Sans Unicode"/>
                        <a:cs typeface="Times New Roman"/>
                      </a:endParaRPr>
                    </a:p>
                  </a:txBody>
                  <a:tcPr marL="68580" marR="68580" marT="0" marB="0" anchor="ctr"/>
                </a:tc>
                <a:tc>
                  <a:txBody>
                    <a:bodyPr/>
                    <a:lstStyle/>
                    <a:p>
                      <a:pPr algn="ctr">
                        <a:spcAft>
                          <a:spcPts val="0"/>
                        </a:spcAft>
                      </a:pPr>
                      <a:r>
                        <a:rPr lang="es-ES" sz="800" i="1" kern="50">
                          <a:solidFill>
                            <a:srgbClr val="000000"/>
                          </a:solidFill>
                          <a:latin typeface="Arial"/>
                          <a:ea typeface="Times New Roman"/>
                          <a:cs typeface="Times New Roman"/>
                        </a:rPr>
                        <a:t>--</a:t>
                      </a:r>
                      <a:endParaRPr lang="es-ES" sz="1100" kern="50">
                        <a:latin typeface="Arial"/>
                        <a:ea typeface="Lucida Sans Unicode"/>
                        <a:cs typeface="Times New Roman"/>
                      </a:endParaRPr>
                    </a:p>
                  </a:txBody>
                  <a:tcPr marL="68580" marR="68580" marT="0" marB="0" anchor="ctr"/>
                </a:tc>
                <a:tc>
                  <a:txBody>
                    <a:bodyPr/>
                    <a:lstStyle/>
                    <a:p>
                      <a:pPr algn="ctr">
                        <a:spcAft>
                          <a:spcPts val="0"/>
                        </a:spcAft>
                        <a:tabLst>
                          <a:tab pos="1638300" algn="l"/>
                        </a:tabLst>
                      </a:pPr>
                      <a:r>
                        <a:rPr lang="es-ES" sz="800" i="1" kern="50" dirty="0">
                          <a:solidFill>
                            <a:srgbClr val="000000"/>
                          </a:solidFill>
                          <a:latin typeface="Arial"/>
                          <a:ea typeface="Times New Roman"/>
                          <a:cs typeface="Times New Roman"/>
                        </a:rPr>
                        <a:t>--</a:t>
                      </a:r>
                      <a:endParaRPr lang="es-ES" sz="1100" kern="50" dirty="0">
                        <a:latin typeface="Arial"/>
                        <a:ea typeface="Lucida Sans Unicode"/>
                        <a:cs typeface="Times New Roman"/>
                      </a:endParaRPr>
                    </a:p>
                  </a:txBody>
                  <a:tcPr marL="68580" marR="68580" marT="0" marB="0" anchor="ctr"/>
                </a:tc>
                <a:extLst>
                  <a:ext uri="{0D108BD9-81ED-4DB2-BD59-A6C34878D82A}">
                    <a16:rowId xmlns:a16="http://schemas.microsoft.com/office/drawing/2014/main" val="10009"/>
                  </a:ext>
                </a:extLst>
              </a:tr>
            </a:tbl>
          </a:graphicData>
        </a:graphic>
      </p:graphicFrame>
      <p:sp>
        <p:nvSpPr>
          <p:cNvPr id="4" name="3 CuadroTexto"/>
          <p:cNvSpPr txBox="1"/>
          <p:nvPr/>
        </p:nvSpPr>
        <p:spPr>
          <a:xfrm>
            <a:off x="611560" y="5877272"/>
            <a:ext cx="7992888" cy="400110"/>
          </a:xfrm>
          <a:prstGeom prst="rect">
            <a:avLst/>
          </a:prstGeom>
          <a:noFill/>
        </p:spPr>
        <p:txBody>
          <a:bodyPr wrap="square" rtlCol="0">
            <a:spAutoFit/>
          </a:bodyPr>
          <a:lstStyle/>
          <a:p>
            <a:pPr lvl="0"/>
            <a:r>
              <a:rPr lang="es-ES" sz="1000" dirty="0">
                <a:latin typeface="Arial" pitchFamily="34" charset="0"/>
                <a:cs typeface="Arial" pitchFamily="34" charset="0"/>
              </a:rPr>
              <a:t>Los cursos de la sala de musculación con monitor se realizarán sólo en los horarios establecidos.</a:t>
            </a:r>
          </a:p>
          <a:p>
            <a:endParaRPr lang="es-ES" sz="1000" dirty="0">
              <a:latin typeface="Arial" pitchFamily="34" charset="0"/>
              <a:cs typeface="Arial" pitchFamily="34" charset="0"/>
            </a:endParaRPr>
          </a:p>
        </p:txBody>
      </p:sp>
      <p:pic>
        <p:nvPicPr>
          <p:cNvPr id="5" name="Imagen 4">
            <a:extLst>
              <a:ext uri="{FF2B5EF4-FFF2-40B4-BE49-F238E27FC236}">
                <a16:creationId xmlns:a16="http://schemas.microsoft.com/office/drawing/2014/main" id="{704AFCF5-9D17-4B3D-BBB7-90938CF4F89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244408" y="0"/>
            <a:ext cx="648072" cy="109568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8326E202-223A-4312-A8F3-553FBEA3F4BD}"/>
              </a:ext>
            </a:extLst>
          </p:cNvPr>
          <p:cNvGraphicFramePr>
            <a:graphicFrameLocks noGrp="1"/>
          </p:cNvGraphicFramePr>
          <p:nvPr>
            <p:extLst>
              <p:ext uri="{D42A27DB-BD31-4B8C-83A1-F6EECF244321}">
                <p14:modId xmlns:p14="http://schemas.microsoft.com/office/powerpoint/2010/main" val="2743922000"/>
              </p:ext>
            </p:extLst>
          </p:nvPr>
        </p:nvGraphicFramePr>
        <p:xfrm>
          <a:off x="251520" y="764705"/>
          <a:ext cx="8424936" cy="4758833"/>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1568330653"/>
                    </a:ext>
                  </a:extLst>
                </a:gridCol>
                <a:gridCol w="2812427">
                  <a:extLst>
                    <a:ext uri="{9D8B030D-6E8A-4147-A177-3AD203B41FA5}">
                      <a16:colId xmlns:a16="http://schemas.microsoft.com/office/drawing/2014/main" val="4231378013"/>
                    </a:ext>
                  </a:extLst>
                </a:gridCol>
                <a:gridCol w="3884317">
                  <a:extLst>
                    <a:ext uri="{9D8B030D-6E8A-4147-A177-3AD203B41FA5}">
                      <a16:colId xmlns:a16="http://schemas.microsoft.com/office/drawing/2014/main" val="27364621"/>
                    </a:ext>
                  </a:extLst>
                </a:gridCol>
              </a:tblGrid>
              <a:tr h="404202">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latin typeface="Arial" pitchFamily="34" charset="0"/>
                          <a:cs typeface="Arial" pitchFamily="34" charset="0"/>
                        </a:rPr>
                        <a:t>NATACION</a:t>
                      </a:r>
                      <a:r>
                        <a:rPr lang="es-ES" baseline="0" dirty="0">
                          <a:latin typeface="Arial" pitchFamily="34" charset="0"/>
                          <a:cs typeface="Arial" pitchFamily="34" charset="0"/>
                        </a:rPr>
                        <a:t> INFANTIL   </a:t>
                      </a:r>
                      <a:endParaRPr lang="es-ES" dirty="0">
                        <a:latin typeface="Arial" pitchFamily="34" charset="0"/>
                        <a:cs typeface="Arial" pitchFamily="34" charset="0"/>
                      </a:endParaRPr>
                    </a:p>
                  </a:txBody>
                  <a:tcPr/>
                </a:tc>
                <a:tc hMerge="1">
                  <a:txBody>
                    <a:bodyPr/>
                    <a:lstStyle/>
                    <a:p>
                      <a:endParaRPr lang="es-ES"/>
                    </a:p>
                  </a:txBody>
                  <a:tcPr/>
                </a:tc>
                <a:tc hMerge="1">
                  <a:txBody>
                    <a:bodyPr/>
                    <a:lstStyle/>
                    <a:p>
                      <a:endParaRPr lang="es-ES" dirty="0"/>
                    </a:p>
                  </a:txBody>
                  <a:tcPr/>
                </a:tc>
                <a:extLst>
                  <a:ext uri="{0D108BD9-81ED-4DB2-BD59-A6C34878D82A}">
                    <a16:rowId xmlns:a16="http://schemas.microsoft.com/office/drawing/2014/main" val="524567961"/>
                  </a:ext>
                </a:extLst>
              </a:tr>
              <a:tr h="1127240">
                <a:tc>
                  <a:txBody>
                    <a:bodyPr/>
                    <a:lstStyle/>
                    <a:p>
                      <a:r>
                        <a:rPr lang="es-ES" sz="1000" b="1" dirty="0">
                          <a:latin typeface="+mj-lt"/>
                          <a:cs typeface="Arial" pitchFamily="34" charset="0"/>
                        </a:rPr>
                        <a:t>MATRONATACION</a:t>
                      </a:r>
                      <a:r>
                        <a:rPr lang="es-ES" sz="1000" b="1" baseline="0" dirty="0">
                          <a:latin typeface="+mj-lt"/>
                          <a:cs typeface="Arial" pitchFamily="34" charset="0"/>
                        </a:rPr>
                        <a:t> </a:t>
                      </a:r>
                    </a:p>
                    <a:p>
                      <a:pPr marL="171450" indent="-171450">
                        <a:buFont typeface="Arial" panose="020B0604020202020204" pitchFamily="34" charset="0"/>
                        <a:buChar char="•"/>
                      </a:pPr>
                      <a:r>
                        <a:rPr lang="es-ES" sz="1000" b="0" baseline="0" dirty="0">
                          <a:latin typeface="+mj-lt"/>
                          <a:cs typeface="Arial" pitchFamily="34" charset="0"/>
                        </a:rPr>
                        <a:t>L-X   19:00-19:30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0" baseline="0" dirty="0">
                          <a:latin typeface="+mj-lt"/>
                          <a:cs typeface="Arial" pitchFamily="34" charset="0"/>
                        </a:rPr>
                        <a:t>L-X   19:30-20:00</a:t>
                      </a:r>
                    </a:p>
                    <a:p>
                      <a:pPr marL="171450" indent="-171450">
                        <a:buFont typeface="Arial" panose="020B0604020202020204" pitchFamily="34" charset="0"/>
                        <a:buChar char="•"/>
                      </a:pPr>
                      <a:r>
                        <a:rPr lang="es-ES" sz="1000" b="0" baseline="0" dirty="0">
                          <a:latin typeface="+mj-lt"/>
                          <a:cs typeface="Arial" pitchFamily="34" charset="0"/>
                        </a:rPr>
                        <a:t>M-J   19:00-19:30</a:t>
                      </a:r>
                    </a:p>
                    <a:p>
                      <a:pPr marL="171450" indent="-171450">
                        <a:buFont typeface="Arial" panose="020B0604020202020204" pitchFamily="34" charset="0"/>
                        <a:buChar char="•"/>
                      </a:pPr>
                      <a:r>
                        <a:rPr lang="es-ES" sz="1000" b="0" baseline="0" dirty="0">
                          <a:latin typeface="+mj-lt"/>
                          <a:cs typeface="Arial" pitchFamily="34" charset="0"/>
                        </a:rPr>
                        <a:t>V       19:00-19:30</a:t>
                      </a:r>
                      <a:endParaRPr lang="es-ES" sz="1000" b="1" dirty="0">
                        <a:latin typeface="+mj-lt"/>
                        <a:cs typeface="Arial" pitchFamily="34" charset="0"/>
                      </a:endParaRPr>
                    </a:p>
                    <a:p>
                      <a:endParaRPr lang="es-ES" sz="1000" dirty="0">
                        <a:latin typeface="+mj-lt"/>
                      </a:endParaRPr>
                    </a:p>
                  </a:txBody>
                  <a:tcPr/>
                </a:tc>
                <a:tc>
                  <a:txBody>
                    <a:bodyPr/>
                    <a:lstStyle/>
                    <a:p>
                      <a:r>
                        <a:rPr kumimoji="0" lang="es-ES" sz="1000" b="1" kern="1200" baseline="0" dirty="0">
                          <a:solidFill>
                            <a:schemeClr val="dk1"/>
                          </a:solidFill>
                          <a:latin typeface="+mj-lt"/>
                          <a:ea typeface="+mn-ea"/>
                          <a:cs typeface="Arial" pitchFamily="34" charset="0"/>
                        </a:rPr>
                        <a:t>BALLENANOS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L-X   16:00-16:45</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L-X   17:30-18:15</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M-J   17:30-18:15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M-J   19:00-19:45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V       18:15-19:00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V       19:00-19:45                                            </a:t>
                      </a:r>
                    </a:p>
                  </a:txBody>
                  <a:tcPr/>
                </a:tc>
                <a:tc>
                  <a:txBody>
                    <a:bodyPr/>
                    <a:lstStyle/>
                    <a:p>
                      <a:r>
                        <a:rPr kumimoji="0" lang="es-ES" sz="1000" b="1" kern="1200" baseline="0" dirty="0">
                          <a:solidFill>
                            <a:schemeClr val="dk1"/>
                          </a:solidFill>
                          <a:latin typeface="+mj-lt"/>
                          <a:ea typeface="+mn-ea"/>
                          <a:cs typeface="Arial" pitchFamily="34" charset="0"/>
                        </a:rPr>
                        <a:t>BENJAMINES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L-X   16:00-16:45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L-X   16:45-17:30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L-X   19:45-20:30</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M-J   16:00-16:45</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M-J   17:30-18:15</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M-J   19:00-19:45</a:t>
                      </a:r>
                    </a:p>
                  </a:txBody>
                  <a:tcPr/>
                </a:tc>
                <a:extLst>
                  <a:ext uri="{0D108BD9-81ED-4DB2-BD59-A6C34878D82A}">
                    <a16:rowId xmlns:a16="http://schemas.microsoft.com/office/drawing/2014/main" val="320337321"/>
                  </a:ext>
                </a:extLst>
              </a:tr>
              <a:tr h="1720525">
                <a:tc>
                  <a:txBody>
                    <a:bodyPr/>
                    <a:lstStyle/>
                    <a:p>
                      <a:pPr algn="l" rtl="0" eaLnBrk="1" latinLnBrk="0" hangingPunct="1"/>
                      <a:r>
                        <a:rPr kumimoji="0" lang="es-ES" sz="1000" b="1" kern="1200" baseline="0" dirty="0">
                          <a:solidFill>
                            <a:schemeClr val="dk1"/>
                          </a:solidFill>
                          <a:latin typeface="+mj-lt"/>
                          <a:ea typeface="+mn-ea"/>
                          <a:cs typeface="Arial" pitchFamily="34" charset="0"/>
                        </a:rPr>
                        <a:t>BENJAMINES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V       16:00-16:45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V       16:45- 17:30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V       17:30-18:15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V       19:00-19:45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V       19:45-20:30</a:t>
                      </a:r>
                    </a:p>
                    <a:p>
                      <a:endParaRPr lang="es-ES" sz="1000" dirty="0">
                        <a:latin typeface="+mj-lt"/>
                      </a:endParaRPr>
                    </a:p>
                  </a:txBody>
                  <a:tcPr/>
                </a:tc>
                <a:tc>
                  <a:txBody>
                    <a:bodyPr/>
                    <a:lstStyle/>
                    <a:p>
                      <a:r>
                        <a:rPr lang="es-ES" sz="1000" b="1" dirty="0">
                          <a:latin typeface="+mj-lt"/>
                          <a:cs typeface="Arial" pitchFamily="34" charset="0"/>
                        </a:rPr>
                        <a:t>PIRAÑAS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dirty="0">
                          <a:latin typeface="+mj-lt"/>
                          <a:cs typeface="Arial" pitchFamily="34" charset="0"/>
                        </a:rPr>
                        <a:t>L-X</a:t>
                      </a:r>
                      <a:r>
                        <a:rPr lang="es-ES" sz="1000" baseline="0" dirty="0">
                          <a:latin typeface="+mj-lt"/>
                          <a:cs typeface="Arial" pitchFamily="34" charset="0"/>
                        </a:rPr>
                        <a:t>   19:00-19:45</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aseline="0" dirty="0">
                          <a:latin typeface="+mj-lt"/>
                          <a:cs typeface="Arial" pitchFamily="34" charset="0"/>
                        </a:rPr>
                        <a:t>M-J   18:15-19:00</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aseline="0" dirty="0">
                          <a:latin typeface="+mj-lt"/>
                          <a:cs typeface="Arial" pitchFamily="34" charset="0"/>
                        </a:rPr>
                        <a:t>M-J   19:00-19:45</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aseline="0" dirty="0">
                          <a:latin typeface="+mj-lt"/>
                          <a:cs typeface="Arial" pitchFamily="34" charset="0"/>
                        </a:rPr>
                        <a:t>V    17:30-18:15</a:t>
                      </a:r>
                    </a:p>
                  </a:txBody>
                  <a:tcPr/>
                </a:tc>
                <a:tc>
                  <a:txBody>
                    <a:bodyPr/>
                    <a:lstStyle/>
                    <a:p>
                      <a:r>
                        <a:rPr lang="es-ES" sz="1000" b="1" dirty="0">
                          <a:latin typeface="+mj-lt"/>
                          <a:cs typeface="Arial" pitchFamily="34" charset="0"/>
                        </a:rPr>
                        <a:t>PEZQUEÑINES 1</a:t>
                      </a:r>
                      <a:endParaRPr lang="es-ES" sz="1000" dirty="0">
                        <a:latin typeface="+mj-lt"/>
                        <a:cs typeface="Arial"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dirty="0">
                          <a:latin typeface="+mj-lt"/>
                          <a:cs typeface="Arial" pitchFamily="34" charset="0"/>
                        </a:rPr>
                        <a:t>L-X</a:t>
                      </a:r>
                      <a:r>
                        <a:rPr lang="es-ES" sz="1000" baseline="0" dirty="0">
                          <a:latin typeface="+mj-lt"/>
                          <a:cs typeface="Arial" pitchFamily="34" charset="0"/>
                        </a:rPr>
                        <a:t>   16:45-17:30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dirty="0">
                          <a:latin typeface="+mj-lt"/>
                          <a:cs typeface="Arial" pitchFamily="34" charset="0"/>
                        </a:rPr>
                        <a:t>L-X</a:t>
                      </a:r>
                      <a:r>
                        <a:rPr lang="es-ES" sz="1000" baseline="0" dirty="0">
                          <a:latin typeface="+mj-lt"/>
                          <a:cs typeface="Arial" pitchFamily="34" charset="0"/>
                        </a:rPr>
                        <a:t>   17:30-18:15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aseline="0" dirty="0">
                          <a:latin typeface="+mj-lt"/>
                          <a:cs typeface="Arial" pitchFamily="34" charset="0"/>
                        </a:rPr>
                        <a:t>L-X   19:00-19:45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aseline="0" dirty="0">
                          <a:latin typeface="+mj-lt"/>
                          <a:cs typeface="Arial" pitchFamily="34" charset="0"/>
                        </a:rPr>
                        <a:t>M-J   16:00-16:45</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aseline="0" dirty="0">
                          <a:latin typeface="+mj-lt"/>
                          <a:cs typeface="Arial" pitchFamily="34" charset="0"/>
                        </a:rPr>
                        <a:t>M-J   16:45-17:30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aseline="0" dirty="0">
                          <a:latin typeface="+mj-lt"/>
                          <a:cs typeface="Arial" pitchFamily="34" charset="0"/>
                        </a:rPr>
                        <a:t>M-J   17:30-18:15</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aseline="0" dirty="0">
                          <a:latin typeface="+mj-lt"/>
                          <a:cs typeface="Arial" pitchFamily="34" charset="0"/>
                        </a:rPr>
                        <a:t>M-J   18:15-19:00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aseline="0" dirty="0">
                          <a:latin typeface="+mj-lt"/>
                          <a:cs typeface="Arial" pitchFamily="34" charset="0"/>
                        </a:rPr>
                        <a:t>V       16:00-16:45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aseline="0" dirty="0">
                          <a:latin typeface="+mj-lt"/>
                          <a:cs typeface="Arial" pitchFamily="34" charset="0"/>
                        </a:rPr>
                        <a:t>V       16:45-17:30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aseline="0" dirty="0">
                          <a:latin typeface="+mj-lt"/>
                          <a:cs typeface="Arial" pitchFamily="34" charset="0"/>
                        </a:rPr>
                        <a:t>V       18:15-19:00</a:t>
                      </a:r>
                      <a:endParaRPr kumimoji="0" lang="es-ES" sz="1000" b="0" kern="1200" baseline="0" dirty="0">
                        <a:solidFill>
                          <a:schemeClr val="dk1"/>
                        </a:solidFill>
                        <a:latin typeface="+mj-lt"/>
                        <a:ea typeface="+mn-ea"/>
                        <a:cs typeface="Arial" pitchFamily="34" charset="0"/>
                      </a:endParaRPr>
                    </a:p>
                  </a:txBody>
                  <a:tcPr/>
                </a:tc>
                <a:extLst>
                  <a:ext uri="{0D108BD9-81ED-4DB2-BD59-A6C34878D82A}">
                    <a16:rowId xmlns:a16="http://schemas.microsoft.com/office/drawing/2014/main" val="1865617377"/>
                  </a:ext>
                </a:extLst>
              </a:tr>
              <a:tr h="1428551">
                <a:tc>
                  <a:txBody>
                    <a:bodyPr/>
                    <a:lstStyle/>
                    <a:p>
                      <a:r>
                        <a:rPr kumimoji="0" lang="es-ES" sz="1000" b="1" kern="1200" baseline="0" dirty="0">
                          <a:solidFill>
                            <a:schemeClr val="dk1"/>
                          </a:solidFill>
                          <a:latin typeface="+mj-lt"/>
                          <a:ea typeface="+mn-ea"/>
                          <a:cs typeface="Arial" pitchFamily="34" charset="0"/>
                        </a:rPr>
                        <a:t>TIBURONES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L-X   19:00-19:45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L-X   19:45-20:30</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M-J   19:45-20:30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V      19:00-19:45</a:t>
                      </a:r>
                    </a:p>
                  </a:txBody>
                  <a:tcPr/>
                </a:tc>
                <a:tc>
                  <a:txBody>
                    <a:bodyPr/>
                    <a:lstStyle/>
                    <a:p>
                      <a:pPr marL="0" indent="0">
                        <a:buFont typeface="Arial" panose="020B0604020202020204" pitchFamily="34" charset="0"/>
                        <a:buNone/>
                      </a:pPr>
                      <a:r>
                        <a:rPr kumimoji="0" lang="es-ES" sz="1000" b="1" kern="1200" baseline="0" dirty="0">
                          <a:solidFill>
                            <a:schemeClr val="dk1"/>
                          </a:solidFill>
                          <a:latin typeface="+mj-lt"/>
                          <a:ea typeface="+mn-ea"/>
                          <a:cs typeface="Arial" pitchFamily="34" charset="0"/>
                        </a:rPr>
                        <a:t>PEZQUEÑINES 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noProof="0" dirty="0">
                          <a:solidFill>
                            <a:schemeClr val="dk1"/>
                          </a:solidFill>
                          <a:latin typeface="+mj-lt"/>
                          <a:ea typeface="+mn-ea"/>
                          <a:cs typeface="Arial" pitchFamily="34" charset="0"/>
                        </a:rPr>
                        <a:t>L-X   16:00-16:45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L-X   16:45-17:30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noProof="0" dirty="0">
                          <a:solidFill>
                            <a:schemeClr val="dk1"/>
                          </a:solidFill>
                          <a:latin typeface="+mj-lt"/>
                          <a:ea typeface="+mn-ea"/>
                          <a:cs typeface="Arial" pitchFamily="34" charset="0"/>
                        </a:rPr>
                        <a:t>L-X   17:30-18:15</a:t>
                      </a:r>
                      <a:endParaRPr kumimoji="0" lang="es-ES" sz="1000" b="0" kern="1200" baseline="0" dirty="0">
                        <a:solidFill>
                          <a:schemeClr val="dk1"/>
                        </a:solidFill>
                        <a:latin typeface="+mj-lt"/>
                        <a:ea typeface="+mn-ea"/>
                        <a:cs typeface="Arial"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L-X   18:15-19:00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M-J   16:00-16:45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M-J   16:45-17:30</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b="0" kern="1200" baseline="0" dirty="0">
                          <a:solidFill>
                            <a:schemeClr val="dk1"/>
                          </a:solidFill>
                          <a:latin typeface="+mj-lt"/>
                          <a:ea typeface="+mn-ea"/>
                          <a:cs typeface="Arial" pitchFamily="34" charset="0"/>
                        </a:rPr>
                        <a:t>M-J   17:30-18:15</a:t>
                      </a:r>
                    </a:p>
                  </a:txBody>
                  <a:tcPr/>
                </a:tc>
                <a:tc>
                  <a:txBody>
                    <a:bodyPr/>
                    <a:lstStyle/>
                    <a:p>
                      <a:pPr marL="0" indent="0">
                        <a:buFont typeface="Arial" panose="020B0604020202020204" pitchFamily="34" charset="0"/>
                        <a:buNone/>
                      </a:pPr>
                      <a:r>
                        <a:rPr kumimoji="0" lang="es-ES" sz="1000" b="1" kern="1200" baseline="0" dirty="0">
                          <a:solidFill>
                            <a:schemeClr val="dk1"/>
                          </a:solidFill>
                          <a:latin typeface="+mj-lt"/>
                          <a:ea typeface="+mn-ea"/>
                          <a:cs typeface="Arial" pitchFamily="34" charset="0"/>
                        </a:rPr>
                        <a:t>PEZQUEÑINES 2</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kern="1200" baseline="0" dirty="0">
                          <a:solidFill>
                            <a:schemeClr val="dk1"/>
                          </a:solidFill>
                          <a:latin typeface="+mj-lt"/>
                          <a:ea typeface="+mn-ea"/>
                          <a:cs typeface="Arial" pitchFamily="34" charset="0"/>
                        </a:rPr>
                        <a:t>M-J   18:15-19:00</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kern="1200" baseline="0" dirty="0">
                          <a:solidFill>
                            <a:schemeClr val="dk1"/>
                          </a:solidFill>
                          <a:latin typeface="+mj-lt"/>
                          <a:ea typeface="+mn-ea"/>
                          <a:cs typeface="Arial" pitchFamily="34" charset="0"/>
                        </a:rPr>
                        <a:t>M-J   19:45-20:30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kern="1200" baseline="0" dirty="0">
                          <a:solidFill>
                            <a:schemeClr val="dk1"/>
                          </a:solidFill>
                          <a:latin typeface="+mj-lt"/>
                          <a:ea typeface="+mn-ea"/>
                          <a:cs typeface="Arial" pitchFamily="34" charset="0"/>
                        </a:rPr>
                        <a:t>V       16:00-16:45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kern="1200" baseline="0" dirty="0">
                          <a:solidFill>
                            <a:schemeClr val="dk1"/>
                          </a:solidFill>
                          <a:latin typeface="+mj-lt"/>
                          <a:ea typeface="+mn-ea"/>
                          <a:cs typeface="Arial" pitchFamily="34" charset="0"/>
                        </a:rPr>
                        <a:t>V       16:45-17:30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kern="1200" baseline="0" dirty="0">
                          <a:solidFill>
                            <a:schemeClr val="dk1"/>
                          </a:solidFill>
                          <a:latin typeface="+mj-lt"/>
                          <a:ea typeface="+mn-ea"/>
                          <a:cs typeface="Arial" pitchFamily="34" charset="0"/>
                        </a:rPr>
                        <a:t>V       17:30-18:15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kern="1200" baseline="0" dirty="0">
                          <a:solidFill>
                            <a:schemeClr val="dk1"/>
                          </a:solidFill>
                          <a:latin typeface="+mj-lt"/>
                          <a:ea typeface="+mn-ea"/>
                          <a:cs typeface="Arial" pitchFamily="34" charset="0"/>
                        </a:rPr>
                        <a:t>V       18:15-19:00</a:t>
                      </a:r>
                      <a:endParaRPr kumimoji="0" lang="es-ES" sz="1000" b="0" kern="1200" baseline="0" dirty="0">
                        <a:solidFill>
                          <a:schemeClr val="dk1"/>
                        </a:solidFill>
                        <a:latin typeface="+mj-lt"/>
                        <a:ea typeface="+mn-ea"/>
                        <a:cs typeface="Arial"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000" kern="1200" baseline="0" dirty="0">
                          <a:solidFill>
                            <a:schemeClr val="dk1"/>
                          </a:solidFill>
                          <a:latin typeface="+mj-lt"/>
                          <a:ea typeface="+mn-ea"/>
                          <a:cs typeface="Arial" pitchFamily="34" charset="0"/>
                        </a:rPr>
                        <a:t>V       19:45-20:30</a:t>
                      </a:r>
                      <a:endParaRPr kumimoji="0" lang="es-ES" sz="1000" b="0" kern="1200" baseline="0" dirty="0">
                        <a:solidFill>
                          <a:schemeClr val="dk1"/>
                        </a:solidFill>
                        <a:latin typeface="+mj-lt"/>
                        <a:ea typeface="+mn-ea"/>
                        <a:cs typeface="Arial" pitchFamily="34" charset="0"/>
                      </a:endParaRPr>
                    </a:p>
                  </a:txBody>
                  <a:tcPr/>
                </a:tc>
                <a:extLst>
                  <a:ext uri="{0D108BD9-81ED-4DB2-BD59-A6C34878D82A}">
                    <a16:rowId xmlns:a16="http://schemas.microsoft.com/office/drawing/2014/main" val="3859079622"/>
                  </a:ext>
                </a:extLst>
              </a:tr>
            </a:tbl>
          </a:graphicData>
        </a:graphic>
      </p:graphicFrame>
      <p:pic>
        <p:nvPicPr>
          <p:cNvPr id="4" name="Imagen 3">
            <a:extLst>
              <a:ext uri="{FF2B5EF4-FFF2-40B4-BE49-F238E27FC236}">
                <a16:creationId xmlns:a16="http://schemas.microsoft.com/office/drawing/2014/main" id="{A3D3769F-9065-4D47-BD89-810BA8DB82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244408" y="0"/>
            <a:ext cx="648072" cy="109568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1473</TotalTime>
  <Words>2488</Words>
  <Application>Microsoft Office PowerPoint</Application>
  <PresentationFormat>Presentación en pantalla (4:3)</PresentationFormat>
  <Paragraphs>590</Paragraphs>
  <Slides>15</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Constantia</vt:lpstr>
      <vt:lpstr>Wingdings 2</vt:lpstr>
      <vt:lpstr>Flujo</vt:lpstr>
      <vt:lpstr>INSTALACIONES DEPORTIVAS </vt:lpstr>
      <vt:lpstr>USUARIOS DE LAS INSTALACIONES DEPORTIVAS</vt:lpstr>
      <vt:lpstr>PISTAS DE TENIS DESCUBIERTAS, FRONTON Y PADEL  (PRECIOS POR PISTA Y HORA)</vt:lpstr>
      <vt:lpstr>POLIDEPORTIVOS Nº 1 Y 2 (precios por hora de reserva):</vt:lpstr>
      <vt:lpstr>ACTIVIDADES DEPORTIVAS (importes mensuales en euros)</vt:lpstr>
      <vt:lpstr>ACTIVIDADES DEPORTIVAS: CUERPO Y MENTE; INTENSIDAD MEDIA; INTENSIDAD ALTA; CLASES ESPECIALES</vt:lpstr>
      <vt:lpstr>ESCUELAS MUNICIPALES</vt:lpstr>
      <vt:lpstr>ACTIVIDADES PISCINAS</vt:lpstr>
      <vt:lpstr>Presentación de PowerPoint</vt:lpstr>
      <vt:lpstr>Presentación de PowerPoint</vt:lpstr>
      <vt:lpstr>PISCINA DESCUBIERTA (sólo para los que NO cuenten con abono para la piscina cubierta)</vt:lpstr>
      <vt:lpstr>CAMPO DE FUTBOL DEL CARMEN </vt:lpstr>
      <vt:lpstr>PISCINAS CUBIERTAS</vt:lpstr>
      <vt:lpstr>Los abonos anuales tendrán vigencia desde la fecha de su adquisición. Los requisitos exigidos para la emisión de cada uno de los abonos deberán cumplirse a lo largo de toda la vigencia del mismo El Ayuntamiento de Colindres podrá ordenar las actuaciones de inspección y comprobación que estime procedentes, a efectos de revisar el mantenimiento de las condiciones objetivas que originariamente motivaron la emisión del correspondiente abono (empadronamiento, jubilación, etc.). En caso de que se detecte el incumplimiento de alguna de esas condiciones, se producirá la pérdida del abono. Los abonos de 15 baños, son válidos a nivel individual y para grupos. No es necesario otro requisito que el de adquirir el de la edad correspondiente. Del abono familiar podrán disfrutar todos aquellos beneficiarios que convivan en la misma vivienda debiendo acreditar este extremo mediante certificado expedido por el Excmo.  Ayuntamiento de Colindres. Podrán ser beneficiarios los hijos, no empadronados, de los abonados, acreditando custodia compartida o régimen de visitas. En caso de incorporación a la unidad familiar por miembros que se empadronan desde municipio distinto a Colindres, sólo podrán incorporarse al abono familiar en caso de que se trate de cónyuges o pareja unida por análoga relación, junto con sus descendientes, sean comunes o no (relación hijos/padres/nietos), y no se exigirá antigüedad de empadronamiento en Colindres. El abono familiar se entenderá cerrado en fecha de emisión, por lo que la introducción de nuevos miembros a la unidad familiar en fecha posterior, tendrán el coste adicional fijado en la presente ordenanza para nuevas incorporaciones. En todo caso, la duración del abono (incluido el de la nueva incorporación) será de un año a contar desde la primera emisión del abono. En el caso de los jubilados menores de 60 años, deberán entregar, junto al resto de documentación que se exija para la emisión del correspondiente abono, de la resolución de concesión de la jubilación. En el supuesto de que el usuario cuente con un abono exclusivamente para piscina cubierta (ya sea individual o familiar) y posteriormente quiera incluir la opción de sala de musculación, deberá abonar la diferencia, manteniéndose la vigencia original del abono. La pérdida del carnet de abonado y su  sustitución por uno nuevo tendrá un coste de tres euros.  </vt:lpstr>
      <vt:lpstr>    BONIFICACIONES:  A) Atendiendo  a criterios de capacidad económica para familias numerosas          Categoría General............... 15%                                           Categoría Especial................ 20%       Requisitos de las solicitudes: La bonificación tiene carácter rogado por lo que deberá ser solicitada por el sujeto pasivo, quien acompañará a la solicitud la siguiente documentación, acreditando el cumplimiento de los requisitos establecidos: Fotocopia del DNI de los miembros de la unidad familiar Tener reconocida la condición de familia numerosa por el órgano competente, adjuntado documento justificativo acreditativo de esta condición que pueda establecerse por disposición legal ajustada al ordenamiento jurídico.  Certificado de convivencia actualizado (en el caso de vecinos de Colindres se comprobará de oficio). La declaración del Impuesto sobre la Renta de las Personas Físicas presentada en el ejercicio inmediatamente anterior al de aplicación de la bonificación, debiendo ser, el cociente entre el saldo neto de los rendimientos e imputaciones de renta de la base liquidable general del Impuesto sobre la Renta de las Personas Físicas y el número de miembros de la unidad familiar, inferior a 6.000,00 euros.  No deberá tenerse deudas con el Ayuntamiento de Colindres (se comprobará de oficio) Plazo de vigencia de la bonificación: durante el año natural de su concesión (con carácter general del 01/09 al 31/08 del año siguiente), debiendo renovarse por períodos de uno año, siempre que se solicite nuevamente su concesión al inicio del mismo y se acredite el cumplimiento de los requisitos anteriores.   B) Se contempla una reducción del 20% del abono para la piscina cubierta individual o familiar (tanto para sólo piscina cubierta como piscina cubierta más sala de musculación) para aquéllos solicitantes no empadronados pero que trabajen en el término municipal de Colindres y que encajarían en el supuesto de precio público resto usuarios. Junto con la solicitud del abono deberá presentar certificado de empresa acreditativo de que su puesto de trabajo se desempeña en el término municipal de Colindres. En el caso del abono familiar deberá presentarse certificado de convivencia En el caso de que alguno de los miembros de la unidad familiar estuviese empadronado en Colindres abonarían el precio público correspondiente a resto usuarios pero con la reducción del 20%. La concesión de tal bonificación será concedida por la Alcaldía-Presidencia. La Alcaldía será competente para revocar cualquier reducción concedida de las reguladas en los apartados anteriores cuando, por cualquier medio de prueba, se tenga constancia de que no concurren las circunstancias o no se cumplen los requisitos exigidos al beneficiario de la bonificación. Igualmente será competente para sancionar los casos de disfrute indebido de la bonificación. A estos efectos, la Alcaldía podrá ordenar las actuaciones de inspección y comprobación que estime procedentes, pudiendo ser requerida de los beneficiarios de las reducciones, la presentación ante el Ayuntamiento de la documentación que acredite el mantenimiento de las condiciones objetivas que originariamente motivaron el otorgamiento de la bonificación.  C) Se contempla una reducción del 20% del abono individual para la piscina cubierta (tanto para sólo piscina cubierta como piscina cubierta más sala de musculación) para aquellas empresas o entidades mercantiles que tengan convenio en vigor firmado con el Ayuntamiento de Colindres para la utilización de las instalaciones de la piscina cubierta. La bonificación alcanzará el 30% del abono individual en el caso de que la referida empresa cuente con publicidad en los polideportivos municipales con un mínimo de 1 módulo. La bonificación será de aplicación para aquellos abonos que sean expedidos a partir de la entrada en vigor del convenio firmado con la entidad mercantil. Para la concesión de la bonificación, los trabajadores de tales empresas deberán presentar junto con la solicitud del abono certificado de empresa acreditativo de que se desempeña puesto de trabajo en la empresa correspondiente. La concesión de tal bonificación será concedida por la Alcaldía-Presidencia. La Alcaldía será competente para revocar cualquier reducción concedida de las reguladas en los apartados anteriores cuando, por cualquier medio de prueba, se tenga constancia de que no concurren las circunstancias o no se cumplen los requisitos exigidos al beneficiario de la bonificación. Igualmente será competente para sancionar los casos de disfrute indebido de la bonificación. A estos efectos, la Alcaldía podrá ordenar las actuaciones de inspección y comprobación que estime procedentes, pudiendo ser requerida de los beneficiarios de las reducciones, la presentación ante el Ayuntamiento de la documentación que acredite el mantenimiento de las condiciones objetivas que originariamente motivaron el otorgamiento de la bonificación.  D) Se contempla una bonificación del 100% a favor de aquellas asociaciones que tengan firmado convenio de subvención nominativa anual con el Ayuntamiento de Colindres. La bonificación se entenderá concedida con la aprobación del convenio por el órgano municipal competente. La bonificación será exclusivamente para la entrada individual y puntual al uso de la piscina cubierta (exclusivamente vaso), para los días y horas reservados para el uso por parte de la asociación.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INSTALACINES DEPORTIVAS</dc:title>
  <dc:creator>lorena.alvarado</dc:creator>
  <cp:lastModifiedBy>ignacio.sainz</cp:lastModifiedBy>
  <cp:revision>77</cp:revision>
  <cp:lastPrinted>2018-03-22T12:11:54Z</cp:lastPrinted>
  <dcterms:created xsi:type="dcterms:W3CDTF">2016-11-08T14:04:49Z</dcterms:created>
  <dcterms:modified xsi:type="dcterms:W3CDTF">2019-03-11T10:37:14Z</dcterms:modified>
</cp:coreProperties>
</file>